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17"/>
  </p:notesMasterIdLst>
  <p:handoutMasterIdLst>
    <p:handoutMasterId r:id="rId18"/>
  </p:handoutMasterIdLst>
  <p:sldIdLst>
    <p:sldId id="375" r:id="rId3"/>
    <p:sldId id="554" r:id="rId4"/>
    <p:sldId id="544" r:id="rId5"/>
    <p:sldId id="553" r:id="rId6"/>
    <p:sldId id="386" r:id="rId7"/>
    <p:sldId id="376" r:id="rId8"/>
    <p:sldId id="387" r:id="rId9"/>
    <p:sldId id="571" r:id="rId10"/>
    <p:sldId id="572" r:id="rId11"/>
    <p:sldId id="379" r:id="rId12"/>
    <p:sldId id="545" r:id="rId13"/>
    <p:sldId id="573" r:id="rId14"/>
    <p:sldId id="570" r:id="rId15"/>
    <p:sldId id="555" r:id="rId16"/>
  </p:sldIdLst>
  <p:sldSz cx="12192000" cy="6858000"/>
  <p:notesSz cx="6797675" cy="9926638"/>
  <p:defaultTex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5A8C3127-8703-4B2B-B08F-77EBB436A7DA}">
          <p14:sldIdLst>
            <p14:sldId id="375"/>
            <p14:sldId id="554"/>
            <p14:sldId id="544"/>
            <p14:sldId id="553"/>
            <p14:sldId id="386"/>
            <p14:sldId id="376"/>
            <p14:sldId id="387"/>
            <p14:sldId id="571"/>
            <p14:sldId id="572"/>
            <p14:sldId id="379"/>
            <p14:sldId id="545"/>
            <p14:sldId id="573"/>
            <p14:sldId id="570"/>
            <p14:sldId id="555"/>
          </p14:sldIdLst>
        </p14:section>
      </p14:sectionLst>
    </p:ext>
    <p:ext uri="{EFAFB233-063F-42B5-8137-9DF3F51BA10A}">
      <p15:sldGuideLst xmlns:p15="http://schemas.microsoft.com/office/powerpoint/2012/main">
        <p15:guide id="1" orient="horz" pos="890" userDrawn="1">
          <p15:clr>
            <a:srgbClr val="A4A3A4"/>
          </p15:clr>
        </p15:guide>
        <p15:guide id="2" orient="horz" pos="663" userDrawn="1">
          <p15:clr>
            <a:srgbClr val="A4A3A4"/>
          </p15:clr>
        </p15:guide>
        <p15:guide id="3" pos="513" userDrawn="1">
          <p15:clr>
            <a:srgbClr val="A4A3A4"/>
          </p15:clr>
        </p15:guide>
        <p15:guide id="4" pos="7227" userDrawn="1">
          <p15:clr>
            <a:srgbClr val="A4A3A4"/>
          </p15:clr>
        </p15:guide>
        <p15:guide id="5" pos="876" userDrawn="1">
          <p15:clr>
            <a:srgbClr val="A4A3A4"/>
          </p15:clr>
        </p15:guide>
        <p15:guide id="6" pos="2812" userDrawn="1">
          <p15:clr>
            <a:srgbClr val="A4A3A4"/>
          </p15:clr>
        </p15:guide>
        <p15:guide id="7" pos="6623"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69309"/>
    <a:srgbClr val="E2EDEE"/>
    <a:srgbClr val="FFFFCC"/>
    <a:srgbClr val="FFB3B3"/>
    <a:srgbClr val="FF7979"/>
    <a:srgbClr val="FF7C80"/>
    <a:srgbClr val="FFCC99"/>
    <a:srgbClr val="FF505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Stile chiaro 2 - Colore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750" autoAdjust="0"/>
    <p:restoredTop sz="96187" autoAdjust="0"/>
  </p:normalViewPr>
  <p:slideViewPr>
    <p:cSldViewPr showGuides="1">
      <p:cViewPr varScale="1">
        <p:scale>
          <a:sx n="107" d="100"/>
          <a:sy n="107" d="100"/>
        </p:scale>
        <p:origin x="348" y="102"/>
      </p:cViewPr>
      <p:guideLst>
        <p:guide orient="horz" pos="890"/>
        <p:guide orient="horz" pos="663"/>
        <p:guide pos="513"/>
        <p:guide pos="7227"/>
        <p:guide pos="876"/>
        <p:guide pos="2812"/>
        <p:guide pos="6623"/>
      </p:guideLst>
    </p:cSldViewPr>
  </p:slideViewPr>
  <p:outlineViewPr>
    <p:cViewPr>
      <p:scale>
        <a:sx n="33" d="100"/>
        <a:sy n="33" d="100"/>
      </p:scale>
      <p:origin x="0" y="0"/>
    </p:cViewPr>
  </p:outlineViewPr>
  <p:notesTextViewPr>
    <p:cViewPr>
      <p:scale>
        <a:sx n="75" d="100"/>
        <a:sy n="75" d="100"/>
      </p:scale>
      <p:origin x="0" y="0"/>
    </p:cViewPr>
  </p:notesTextViewPr>
  <p:sorterViewPr>
    <p:cViewPr>
      <p:scale>
        <a:sx n="90" d="100"/>
        <a:sy n="90" d="100"/>
      </p:scale>
      <p:origin x="0" y="0"/>
    </p:cViewPr>
  </p:sorterViewPr>
  <p:notesViewPr>
    <p:cSldViewPr showGuides="1">
      <p:cViewPr varScale="1">
        <p:scale>
          <a:sx n="76" d="100"/>
          <a:sy n="76" d="100"/>
        </p:scale>
        <p:origin x="2184"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C882B6-88D9-4921-8568-714171C87287}" type="doc">
      <dgm:prSet loTypeId="urn:microsoft.com/office/officeart/2005/8/layout/hList7" loCatId="list" qsTypeId="urn:microsoft.com/office/officeart/2005/8/quickstyle/simple1" qsCatId="simple" csTypeId="urn:microsoft.com/office/officeart/2005/8/colors/accent3_1" csCatId="accent3" phldr="1"/>
      <dgm:spPr/>
    </dgm:pt>
    <dgm:pt modelId="{C9D1A409-3A16-4C8A-B689-13C9BD97858B}">
      <dgm:prSet phldrT="[Testo]" custT="1"/>
      <dgm:spPr>
        <a:noFill/>
        <a:ln w="12700">
          <a:solidFill>
            <a:schemeClr val="bg1">
              <a:lumMod val="50000"/>
            </a:schemeClr>
          </a:solidFill>
        </a:ln>
      </dgm:spPr>
      <dgm:t>
        <a:bodyPr tIns="0" anchor="t" anchorCtr="0"/>
        <a:lstStyle/>
        <a:p>
          <a:pPr algn="just"/>
          <a:r>
            <a:rPr lang="it-IT" sz="1300" dirty="0">
              <a:latin typeface="Abadi" panose="020B0604020104020204" pitchFamily="34" charset="0"/>
            </a:rPr>
            <a:t>FIO interviene quale </a:t>
          </a:r>
          <a:r>
            <a:rPr lang="it-IT" sz="1300" b="1" dirty="0">
              <a:solidFill>
                <a:schemeClr val="accent2"/>
              </a:solidFill>
              <a:latin typeface="Abadi" panose="020B0604020104020204" pitchFamily="34" charset="0"/>
            </a:rPr>
            <a:t>Assuntore</a:t>
          </a:r>
          <a:r>
            <a:rPr lang="it-IT" sz="1300" dirty="0">
              <a:latin typeface="Abadi" panose="020B0604020104020204" pitchFamily="34" charset="0"/>
            </a:rPr>
            <a:t> in Concordati Preventivi e </a:t>
          </a:r>
          <a:r>
            <a:rPr lang="it-IT" sz="1300" b="1" u="sng" dirty="0">
              <a:latin typeface="Abadi" panose="020B0604020104020204" pitchFamily="34" charset="0"/>
            </a:rPr>
            <a:t>Fallimentari/nella Liquidazione Giudiziale</a:t>
          </a:r>
          <a:r>
            <a:rPr lang="it-IT" sz="1300" b="1" u="none" dirty="0">
              <a:latin typeface="Abadi" panose="020B0604020104020204" pitchFamily="34" charset="0"/>
            </a:rPr>
            <a:t>.</a:t>
          </a:r>
          <a:endParaRPr lang="it-IT" sz="1300" u="none" dirty="0">
            <a:latin typeface="Abadi" panose="020B0604020104020204" pitchFamily="34" charset="0"/>
          </a:endParaRPr>
        </a:p>
        <a:p>
          <a:pPr algn="just"/>
          <a:r>
            <a:rPr lang="it-IT" sz="1300" dirty="0">
              <a:latin typeface="Abadi" panose="020B0604020104020204" pitchFamily="34" charset="0"/>
            </a:rPr>
            <a:t>FIO agisce in un'</a:t>
          </a:r>
          <a:r>
            <a:rPr lang="it-IT" sz="1300" b="1" dirty="0">
              <a:latin typeface="Abadi" panose="020B0604020104020204" pitchFamily="34" charset="0"/>
            </a:rPr>
            <a:t>ottica di eliminazione del rischio (</a:t>
          </a:r>
          <a:r>
            <a:rPr lang="it-IT" sz="1300" b="1" i="1" dirty="0">
              <a:latin typeface="Abadi" panose="020B0604020104020204" pitchFamily="34" charset="0"/>
            </a:rPr>
            <a:t>in primis</a:t>
          </a:r>
          <a:r>
            <a:rPr lang="it-IT" sz="1300" b="1" dirty="0">
              <a:latin typeface="Abadi" panose="020B0604020104020204" pitchFamily="34" charset="0"/>
            </a:rPr>
            <a:t> per creditori e organi della procedura)</a:t>
          </a:r>
          <a:r>
            <a:rPr lang="it-IT" sz="1300" dirty="0">
              <a:latin typeface="Abadi" panose="020B0604020104020204" pitchFamily="34" charset="0"/>
            </a:rPr>
            <a:t>, tramite il rilascio di fideiussioni bancarie a prima richiesta a fronte dell’assunzione integrale degli attivi in procedura. </a:t>
          </a:r>
        </a:p>
        <a:p>
          <a:pPr algn="just"/>
          <a:r>
            <a:rPr lang="it-IT" sz="1300" dirty="0">
              <a:latin typeface="Abadi" panose="020B0604020104020204" pitchFamily="34" charset="0"/>
            </a:rPr>
            <a:t>FIO assicura ai creditori</a:t>
          </a:r>
          <a:r>
            <a:rPr lang="it-IT" sz="1300" b="1" dirty="0">
              <a:latin typeface="Abadi" panose="020B0604020104020204" pitchFamily="34" charset="0"/>
            </a:rPr>
            <a:t> percentuali di recupero garantite</a:t>
          </a:r>
          <a:r>
            <a:rPr lang="it-IT" sz="1300" dirty="0">
              <a:latin typeface="Abadi" panose="020B0604020104020204" pitchFamily="34" charset="0"/>
            </a:rPr>
            <a:t> (rispettose dei valori intrinseci degli </a:t>
          </a:r>
          <a:r>
            <a:rPr lang="it-IT" sz="1300" i="1" dirty="0">
              <a:latin typeface="Abadi" panose="020B0604020104020204" pitchFamily="34" charset="0"/>
            </a:rPr>
            <a:t>asset</a:t>
          </a:r>
          <a:r>
            <a:rPr lang="it-IT" sz="1300" dirty="0">
              <a:latin typeface="Abadi" panose="020B0604020104020204" pitchFamily="34" charset="0"/>
            </a:rPr>
            <a:t> sottostanti) e tempistiche di ristoro certe.</a:t>
          </a:r>
        </a:p>
      </dgm:t>
    </dgm:pt>
    <dgm:pt modelId="{ACCFC805-4938-4D7D-9249-DE3F675E0079}" type="parTrans" cxnId="{56AFE879-EE44-4EF1-8D45-9D3F5604C990}">
      <dgm:prSet/>
      <dgm:spPr/>
      <dgm:t>
        <a:bodyPr/>
        <a:lstStyle/>
        <a:p>
          <a:pPr algn="just"/>
          <a:endParaRPr lang="it-IT" sz="1400">
            <a:latin typeface="Californian FB" panose="0207040306080B030204" pitchFamily="18" charset="0"/>
          </a:endParaRPr>
        </a:p>
      </dgm:t>
    </dgm:pt>
    <dgm:pt modelId="{ABF7DC57-2221-4E68-8842-CD7ECCC6E8C2}" type="sibTrans" cxnId="{56AFE879-EE44-4EF1-8D45-9D3F5604C990}">
      <dgm:prSet/>
      <dgm:spPr/>
      <dgm:t>
        <a:bodyPr/>
        <a:lstStyle/>
        <a:p>
          <a:pPr algn="just"/>
          <a:endParaRPr lang="it-IT" sz="1400">
            <a:latin typeface="Californian FB" panose="0207040306080B030204" pitchFamily="18" charset="0"/>
          </a:endParaRPr>
        </a:p>
      </dgm:t>
    </dgm:pt>
    <dgm:pt modelId="{C3F13BA8-5969-4D50-8B9A-E647A576C129}">
      <dgm:prSet phldrT="[Testo]" custT="1"/>
      <dgm:spPr>
        <a:noFill/>
        <a:ln w="12700">
          <a:solidFill>
            <a:schemeClr val="bg1">
              <a:lumMod val="50000"/>
            </a:schemeClr>
          </a:solidFill>
        </a:ln>
      </dgm:spPr>
      <dgm:t>
        <a:bodyPr tIns="0" rIns="72000" anchor="t" anchorCtr="0"/>
        <a:lstStyle/>
        <a:p>
          <a:pPr algn="just"/>
          <a:r>
            <a:rPr lang="it-IT" sz="1400" dirty="0">
              <a:solidFill>
                <a:sysClr val="windowText" lastClr="000000"/>
              </a:solidFill>
              <a:latin typeface="Abadi" panose="020B0604020104020204" pitchFamily="34" charset="0"/>
            </a:rPr>
            <a:t>FIO è attiva nel mercato dei </a:t>
          </a:r>
          <a:r>
            <a:rPr lang="it-IT" sz="1400" b="1" dirty="0">
              <a:solidFill>
                <a:schemeClr val="accent2"/>
              </a:solidFill>
              <a:latin typeface="Abadi" panose="020B0604020104020204" pitchFamily="34" charset="0"/>
            </a:rPr>
            <a:t>crediti problematici</a:t>
          </a:r>
          <a:r>
            <a:rPr lang="it-IT" sz="1400" b="0" dirty="0">
              <a:solidFill>
                <a:sysClr val="windowText" lastClr="000000"/>
              </a:solidFill>
              <a:latin typeface="Abadi" panose="020B0604020104020204" pitchFamily="34" charset="0"/>
            </a:rPr>
            <a:t>, acquistando </a:t>
          </a:r>
          <a:r>
            <a:rPr lang="it-IT" sz="1400" b="0" i="1" dirty="0">
              <a:solidFill>
                <a:sysClr val="windowText" lastClr="000000"/>
              </a:solidFill>
              <a:latin typeface="Abadi" panose="020B0604020104020204" pitchFamily="34" charset="0"/>
            </a:rPr>
            <a:t>pro soluto</a:t>
          </a:r>
          <a:r>
            <a:rPr lang="it-IT" sz="1400" b="0" i="0" dirty="0">
              <a:solidFill>
                <a:sysClr val="windowText" lastClr="000000"/>
              </a:solidFill>
              <a:latin typeface="Abadi" panose="020B0604020104020204" pitchFamily="34" charset="0"/>
            </a:rPr>
            <a:t> crediti bancari e commerciali vantati verso procedure concorsuali o verso società in crisi che non abbiano ancora fatto ricorso a strumenti di cui al CCII/alla L.F.</a:t>
          </a:r>
        </a:p>
        <a:p>
          <a:pPr algn="just"/>
          <a:r>
            <a:rPr lang="it-IT" sz="1400" b="0" i="0" dirty="0">
              <a:solidFill>
                <a:sysClr val="windowText" lastClr="000000"/>
              </a:solidFill>
              <a:latin typeface="Abadi" panose="020B0604020104020204" pitchFamily="34" charset="0"/>
            </a:rPr>
            <a:t>FIO acquista crediti direttamente o tramite veicolo di cartolarizzazione. </a:t>
          </a:r>
        </a:p>
        <a:p>
          <a:pPr algn="just"/>
          <a:r>
            <a:rPr lang="it-IT" sz="1400" dirty="0">
              <a:solidFill>
                <a:sysClr val="windowText" lastClr="000000"/>
              </a:solidFill>
              <a:latin typeface="Abadi" panose="020B0604020104020204" pitchFamily="34" charset="0"/>
            </a:rPr>
            <a:t>L'approccio seguito da FIO è di tipo </a:t>
          </a:r>
          <a:r>
            <a:rPr lang="it-IT" sz="1400" b="1" i="1" dirty="0">
              <a:solidFill>
                <a:sysClr val="windowText" lastClr="000000"/>
              </a:solidFill>
              <a:latin typeface="Abadi" panose="020B0604020104020204" pitchFamily="34" charset="0"/>
            </a:rPr>
            <a:t>single </a:t>
          </a:r>
          <a:r>
            <a:rPr lang="it-IT" sz="1400" b="1" i="1" dirty="0" err="1">
              <a:solidFill>
                <a:sysClr val="windowText" lastClr="000000"/>
              </a:solidFill>
              <a:latin typeface="Abadi" panose="020B0604020104020204" pitchFamily="34" charset="0"/>
            </a:rPr>
            <a:t>name</a:t>
          </a:r>
          <a:r>
            <a:rPr lang="it-IT" sz="1400" i="0" dirty="0">
              <a:solidFill>
                <a:sysClr val="windowText" lastClr="000000"/>
              </a:solidFill>
              <a:latin typeface="Abadi" panose="020B0604020104020204" pitchFamily="34" charset="0"/>
            </a:rPr>
            <a:t>, mediante attento processo di analisi sulle specifiche posizioni. </a:t>
          </a:r>
          <a:endParaRPr lang="it-IT" sz="1400" dirty="0">
            <a:solidFill>
              <a:sysClr val="windowText" lastClr="000000"/>
            </a:solidFill>
            <a:latin typeface="Abadi" panose="020B0604020104020204" pitchFamily="34" charset="0"/>
          </a:endParaRPr>
        </a:p>
      </dgm:t>
    </dgm:pt>
    <dgm:pt modelId="{236B6ED9-3CDA-430E-96FD-3AEEFF46571B}" type="parTrans" cxnId="{03AB07E2-1C94-48E1-849F-6ECFB9DF6613}">
      <dgm:prSet/>
      <dgm:spPr/>
      <dgm:t>
        <a:bodyPr/>
        <a:lstStyle/>
        <a:p>
          <a:pPr algn="just"/>
          <a:endParaRPr lang="it-IT" sz="1400">
            <a:latin typeface="Californian FB" panose="0207040306080B030204" pitchFamily="18" charset="0"/>
          </a:endParaRPr>
        </a:p>
      </dgm:t>
    </dgm:pt>
    <dgm:pt modelId="{58635250-DA6E-4A84-90B4-C505E8E7EA1C}" type="sibTrans" cxnId="{03AB07E2-1C94-48E1-849F-6ECFB9DF6613}">
      <dgm:prSet/>
      <dgm:spPr/>
      <dgm:t>
        <a:bodyPr/>
        <a:lstStyle/>
        <a:p>
          <a:pPr algn="just"/>
          <a:endParaRPr lang="it-IT" sz="1400">
            <a:latin typeface="Californian FB" panose="0207040306080B030204" pitchFamily="18" charset="0"/>
          </a:endParaRPr>
        </a:p>
      </dgm:t>
    </dgm:pt>
    <dgm:pt modelId="{A02AD214-4E3C-48E5-94E6-8024C266C078}">
      <dgm:prSet phldrT="[Testo]" custT="1"/>
      <dgm:spPr>
        <a:noFill/>
        <a:ln w="12700">
          <a:solidFill>
            <a:schemeClr val="bg1">
              <a:lumMod val="50000"/>
            </a:schemeClr>
          </a:solidFill>
        </a:ln>
      </dgm:spPr>
      <dgm:t>
        <a:bodyPr tIns="0" anchor="t" anchorCtr="0"/>
        <a:lstStyle/>
        <a:p>
          <a:pPr algn="just"/>
          <a:r>
            <a:rPr lang="it-IT" sz="1400" dirty="0">
              <a:latin typeface="Abadi" panose="020B0604020104020204" pitchFamily="34" charset="0"/>
            </a:rPr>
            <a:t>FIO opera una continua attività di </a:t>
          </a:r>
          <a:r>
            <a:rPr lang="it-IT" sz="1400" b="1" i="1" dirty="0">
              <a:solidFill>
                <a:schemeClr val="accent2"/>
              </a:solidFill>
              <a:latin typeface="Abadi" panose="020B0604020104020204" pitchFamily="34" charset="0"/>
            </a:rPr>
            <a:t>scouting</a:t>
          </a:r>
          <a:r>
            <a:rPr lang="it-IT" sz="1400" b="1" dirty="0">
              <a:solidFill>
                <a:schemeClr val="accent2"/>
              </a:solidFill>
              <a:latin typeface="Abadi" panose="020B0604020104020204" pitchFamily="34" charset="0"/>
            </a:rPr>
            <a:t> di attivi </a:t>
          </a:r>
          <a:r>
            <a:rPr lang="it-IT" sz="1400" dirty="0">
              <a:latin typeface="Abadi" panose="020B0604020104020204" pitchFamily="34" charset="0"/>
            </a:rPr>
            <a:t>"bloccati" in procedure concorsuali e situazioni di crisi.</a:t>
          </a:r>
        </a:p>
        <a:p>
          <a:pPr algn="just"/>
          <a:r>
            <a:rPr lang="it-IT" sz="1400" dirty="0">
              <a:latin typeface="Abadi" panose="020B0604020104020204" pitchFamily="34" charset="0"/>
            </a:rPr>
            <a:t>FIO acquista direttamente attivi di diversa natura, quali portafogli crediti, contenziosi, rami d'azienda operativi, immobili, etc..</a:t>
          </a:r>
        </a:p>
      </dgm:t>
    </dgm:pt>
    <dgm:pt modelId="{BFA803B4-B573-4202-BEBB-7106712530C7}" type="parTrans" cxnId="{950948D7-C665-4E10-8B79-3F2561F10464}">
      <dgm:prSet/>
      <dgm:spPr/>
      <dgm:t>
        <a:bodyPr/>
        <a:lstStyle/>
        <a:p>
          <a:pPr algn="just"/>
          <a:endParaRPr lang="it-IT" sz="1400">
            <a:latin typeface="Californian FB" panose="0207040306080B030204" pitchFamily="18" charset="0"/>
          </a:endParaRPr>
        </a:p>
      </dgm:t>
    </dgm:pt>
    <dgm:pt modelId="{D7DE2D40-75B5-40CF-A1D2-C233DDD42EF8}" type="sibTrans" cxnId="{950948D7-C665-4E10-8B79-3F2561F10464}">
      <dgm:prSet/>
      <dgm:spPr/>
      <dgm:t>
        <a:bodyPr/>
        <a:lstStyle/>
        <a:p>
          <a:pPr algn="just"/>
          <a:endParaRPr lang="it-IT" sz="1400">
            <a:latin typeface="Californian FB" panose="0207040306080B030204" pitchFamily="18" charset="0"/>
          </a:endParaRPr>
        </a:p>
      </dgm:t>
    </dgm:pt>
    <dgm:pt modelId="{002CAE8B-A71E-4F3F-BC59-2019AC4FA088}" type="pres">
      <dgm:prSet presAssocID="{A0C882B6-88D9-4921-8568-714171C87287}" presName="Name0" presStyleCnt="0">
        <dgm:presLayoutVars>
          <dgm:dir/>
          <dgm:resizeHandles val="exact"/>
        </dgm:presLayoutVars>
      </dgm:prSet>
      <dgm:spPr/>
    </dgm:pt>
    <dgm:pt modelId="{4661525E-80C6-4C05-B6A4-EBDBC40D856B}" type="pres">
      <dgm:prSet presAssocID="{A0C882B6-88D9-4921-8568-714171C87287}" presName="fgShape" presStyleLbl="fgShp" presStyleIdx="0" presStyleCnt="1" custLinFactNeighborY="19448"/>
      <dgm:spPr>
        <a:noFill/>
        <a:ln>
          <a:noFill/>
        </a:ln>
      </dgm:spPr>
    </dgm:pt>
    <dgm:pt modelId="{02E7CDD7-08D1-45FB-AE25-E37FACC1690B}" type="pres">
      <dgm:prSet presAssocID="{A0C882B6-88D9-4921-8568-714171C87287}" presName="linComp" presStyleCnt="0"/>
      <dgm:spPr/>
    </dgm:pt>
    <dgm:pt modelId="{F87E07A3-E6A6-4FEB-9CF1-FD64B4068D5C}" type="pres">
      <dgm:prSet presAssocID="{C9D1A409-3A16-4C8A-B689-13C9BD97858B}" presName="compNode" presStyleCnt="0"/>
      <dgm:spPr/>
    </dgm:pt>
    <dgm:pt modelId="{BC5BCDEA-5826-4142-B155-056161355A49}" type="pres">
      <dgm:prSet presAssocID="{C9D1A409-3A16-4C8A-B689-13C9BD97858B}" presName="bkgdShape" presStyleLbl="node1" presStyleIdx="0" presStyleCnt="3" custLinFactNeighborX="-657" custLinFactNeighborY="283"/>
      <dgm:spPr/>
    </dgm:pt>
    <dgm:pt modelId="{578DEB98-B948-4FC2-9269-2F62ADAF42D8}" type="pres">
      <dgm:prSet presAssocID="{C9D1A409-3A16-4C8A-B689-13C9BD97858B}" presName="nodeTx" presStyleLbl="node1" presStyleIdx="0" presStyleCnt="3">
        <dgm:presLayoutVars>
          <dgm:bulletEnabled val="1"/>
        </dgm:presLayoutVars>
      </dgm:prSet>
      <dgm:spPr/>
    </dgm:pt>
    <dgm:pt modelId="{23B126F0-8835-4E21-B1FF-8F8804EC3F45}" type="pres">
      <dgm:prSet presAssocID="{C9D1A409-3A16-4C8A-B689-13C9BD97858B}" presName="invisiNode" presStyleLbl="node1" presStyleIdx="0" presStyleCnt="3"/>
      <dgm:spPr/>
    </dgm:pt>
    <dgm:pt modelId="{E19FFF55-B1D5-4E66-99D0-AB11911E2155}" type="pres">
      <dgm:prSet presAssocID="{C9D1A409-3A16-4C8A-B689-13C9BD97858B}" presName="imagNode" presStyleLbl="fgImgPlace1" presStyleIdx="0" presStyleCnt="3" custScaleX="77902" custScaleY="74273" custLinFactNeighborX="-1422" custLinFactNeighborY="-20608"/>
      <dgm:spPr>
        <a:blipFill rotWithShape="1">
          <a:blip xmlns:r="http://schemas.openxmlformats.org/officeDocument/2006/relationships" r:embed="rId1"/>
          <a:stretch>
            <a:fillRect/>
          </a:stretch>
        </a:blipFill>
        <a:ln>
          <a:solidFill>
            <a:schemeClr val="bg1">
              <a:lumMod val="50000"/>
            </a:schemeClr>
          </a:solidFill>
        </a:ln>
      </dgm:spPr>
    </dgm:pt>
    <dgm:pt modelId="{D7A8B25B-71D6-4A3A-B0DE-3E282984D065}" type="pres">
      <dgm:prSet presAssocID="{ABF7DC57-2221-4E68-8842-CD7ECCC6E8C2}" presName="sibTrans" presStyleLbl="sibTrans2D1" presStyleIdx="0" presStyleCnt="0"/>
      <dgm:spPr/>
    </dgm:pt>
    <dgm:pt modelId="{AC2714D8-E52B-4FE0-BB75-16E71756114F}" type="pres">
      <dgm:prSet presAssocID="{C3F13BA8-5969-4D50-8B9A-E647A576C129}" presName="compNode" presStyleCnt="0"/>
      <dgm:spPr/>
    </dgm:pt>
    <dgm:pt modelId="{756855C9-9B9A-42B0-8CD3-A2BD009B2487}" type="pres">
      <dgm:prSet presAssocID="{C3F13BA8-5969-4D50-8B9A-E647A576C129}" presName="bkgdShape" presStyleLbl="node1" presStyleIdx="1" presStyleCnt="3"/>
      <dgm:spPr/>
    </dgm:pt>
    <dgm:pt modelId="{7E759C6C-9DBF-4861-8794-5701F9693A14}" type="pres">
      <dgm:prSet presAssocID="{C3F13BA8-5969-4D50-8B9A-E647A576C129}" presName="nodeTx" presStyleLbl="node1" presStyleIdx="1" presStyleCnt="3">
        <dgm:presLayoutVars>
          <dgm:bulletEnabled val="1"/>
        </dgm:presLayoutVars>
      </dgm:prSet>
      <dgm:spPr/>
    </dgm:pt>
    <dgm:pt modelId="{7EBE3BC9-7A11-4A8C-9CBD-E8468F27C7F2}" type="pres">
      <dgm:prSet presAssocID="{C3F13BA8-5969-4D50-8B9A-E647A576C129}" presName="invisiNode" presStyleLbl="node1" presStyleIdx="1" presStyleCnt="3"/>
      <dgm:spPr/>
    </dgm:pt>
    <dgm:pt modelId="{9C79716F-C4EB-4658-B534-7519AA8EDCCA}" type="pres">
      <dgm:prSet presAssocID="{C3F13BA8-5969-4D50-8B9A-E647A576C129}" presName="imagNode" presStyleLbl="fgImgPlace1" presStyleIdx="1" presStyleCnt="3" custScaleX="74043" custScaleY="72679" custLinFactNeighborX="-1132" custLinFactNeighborY="-17363"/>
      <dgm:spPr>
        <a:blipFill rotWithShape="1">
          <a:blip xmlns:r="http://schemas.openxmlformats.org/officeDocument/2006/relationships" r:embed="rId2"/>
          <a:stretch>
            <a:fillRect/>
          </a:stretch>
        </a:blipFill>
        <a:ln>
          <a:solidFill>
            <a:schemeClr val="bg1">
              <a:lumMod val="50000"/>
            </a:schemeClr>
          </a:solidFill>
        </a:ln>
      </dgm:spPr>
    </dgm:pt>
    <dgm:pt modelId="{84F77187-6359-41A8-B30E-4FC62ED12E1D}" type="pres">
      <dgm:prSet presAssocID="{58635250-DA6E-4A84-90B4-C505E8E7EA1C}" presName="sibTrans" presStyleLbl="sibTrans2D1" presStyleIdx="0" presStyleCnt="0"/>
      <dgm:spPr/>
    </dgm:pt>
    <dgm:pt modelId="{0332BC2B-1FEB-4E81-83FA-DACBFEB9BA50}" type="pres">
      <dgm:prSet presAssocID="{A02AD214-4E3C-48E5-94E6-8024C266C078}" presName="compNode" presStyleCnt="0"/>
      <dgm:spPr/>
    </dgm:pt>
    <dgm:pt modelId="{E766C0ED-C4A1-4900-902A-4C57271476EE}" type="pres">
      <dgm:prSet presAssocID="{A02AD214-4E3C-48E5-94E6-8024C266C078}" presName="bkgdShape" presStyleLbl="node1" presStyleIdx="2" presStyleCnt="3"/>
      <dgm:spPr/>
    </dgm:pt>
    <dgm:pt modelId="{90345FE5-3C6C-4AC2-931C-4A4D84C92E66}" type="pres">
      <dgm:prSet presAssocID="{A02AD214-4E3C-48E5-94E6-8024C266C078}" presName="nodeTx" presStyleLbl="node1" presStyleIdx="2" presStyleCnt="3">
        <dgm:presLayoutVars>
          <dgm:bulletEnabled val="1"/>
        </dgm:presLayoutVars>
      </dgm:prSet>
      <dgm:spPr/>
    </dgm:pt>
    <dgm:pt modelId="{D47ACEC9-C892-44C2-AC95-DC2BCCA9AAE2}" type="pres">
      <dgm:prSet presAssocID="{A02AD214-4E3C-48E5-94E6-8024C266C078}" presName="invisiNode" presStyleLbl="node1" presStyleIdx="2" presStyleCnt="3"/>
      <dgm:spPr/>
    </dgm:pt>
    <dgm:pt modelId="{10A376C2-3D68-4A8A-9FAA-9AF00FED3F2B}" type="pres">
      <dgm:prSet presAssocID="{A02AD214-4E3C-48E5-94E6-8024C266C078}" presName="imagNode" presStyleLbl="fgImgPlace1" presStyleIdx="2" presStyleCnt="3" custScaleX="74962" custScaleY="74273" custLinFactNeighborX="-677" custLinFactNeighborY="-16566"/>
      <dgm:spPr>
        <a:blipFill rotWithShape="1">
          <a:blip xmlns:r="http://schemas.openxmlformats.org/officeDocument/2006/relationships" r:embed="rId3"/>
          <a:stretch>
            <a:fillRect/>
          </a:stretch>
        </a:blipFill>
        <a:ln>
          <a:solidFill>
            <a:schemeClr val="bg1">
              <a:lumMod val="50000"/>
            </a:schemeClr>
          </a:solidFill>
        </a:ln>
      </dgm:spPr>
    </dgm:pt>
  </dgm:ptLst>
  <dgm:cxnLst>
    <dgm:cxn modelId="{36F70208-06BF-48B6-A1B7-DF6141B2DDDF}" type="presOf" srcId="{C3F13BA8-5969-4D50-8B9A-E647A576C129}" destId="{7E759C6C-9DBF-4861-8794-5701F9693A14}" srcOrd="1" destOrd="0" presId="urn:microsoft.com/office/officeart/2005/8/layout/hList7"/>
    <dgm:cxn modelId="{95B2631D-8135-449C-AC72-DD3C737ADED9}" type="presOf" srcId="{A02AD214-4E3C-48E5-94E6-8024C266C078}" destId="{E766C0ED-C4A1-4900-902A-4C57271476EE}" srcOrd="0" destOrd="0" presId="urn:microsoft.com/office/officeart/2005/8/layout/hList7"/>
    <dgm:cxn modelId="{25142528-A9FA-4F64-A388-AEC1C0D854DA}" type="presOf" srcId="{C9D1A409-3A16-4C8A-B689-13C9BD97858B}" destId="{578DEB98-B948-4FC2-9269-2F62ADAF42D8}" srcOrd="1" destOrd="0" presId="urn:microsoft.com/office/officeart/2005/8/layout/hList7"/>
    <dgm:cxn modelId="{100FED4D-A065-42B7-BB3B-2E371606DC65}" type="presOf" srcId="{58635250-DA6E-4A84-90B4-C505E8E7EA1C}" destId="{84F77187-6359-41A8-B30E-4FC62ED12E1D}" srcOrd="0" destOrd="0" presId="urn:microsoft.com/office/officeart/2005/8/layout/hList7"/>
    <dgm:cxn modelId="{5556F154-37A9-4A3A-835E-81D373770893}" type="presOf" srcId="{C9D1A409-3A16-4C8A-B689-13C9BD97858B}" destId="{BC5BCDEA-5826-4142-B155-056161355A49}" srcOrd="0" destOrd="0" presId="urn:microsoft.com/office/officeart/2005/8/layout/hList7"/>
    <dgm:cxn modelId="{56AFE879-EE44-4EF1-8D45-9D3F5604C990}" srcId="{A0C882B6-88D9-4921-8568-714171C87287}" destId="{C9D1A409-3A16-4C8A-B689-13C9BD97858B}" srcOrd="0" destOrd="0" parTransId="{ACCFC805-4938-4D7D-9249-DE3F675E0079}" sibTransId="{ABF7DC57-2221-4E68-8842-CD7ECCC6E8C2}"/>
    <dgm:cxn modelId="{73BD9997-A13B-486E-B42B-C4E8702FBA73}" type="presOf" srcId="{A02AD214-4E3C-48E5-94E6-8024C266C078}" destId="{90345FE5-3C6C-4AC2-931C-4A4D84C92E66}" srcOrd="1" destOrd="0" presId="urn:microsoft.com/office/officeart/2005/8/layout/hList7"/>
    <dgm:cxn modelId="{0EA9D09B-502D-4BBD-998D-5E66BC0EFEBE}" type="presOf" srcId="{ABF7DC57-2221-4E68-8842-CD7ECCC6E8C2}" destId="{D7A8B25B-71D6-4A3A-B0DE-3E282984D065}" srcOrd="0" destOrd="0" presId="urn:microsoft.com/office/officeart/2005/8/layout/hList7"/>
    <dgm:cxn modelId="{E11A1CB7-EBA7-4C9D-A4CE-BF015EEA2BF0}" type="presOf" srcId="{C3F13BA8-5969-4D50-8B9A-E647A576C129}" destId="{756855C9-9B9A-42B0-8CD3-A2BD009B2487}" srcOrd="0" destOrd="0" presId="urn:microsoft.com/office/officeart/2005/8/layout/hList7"/>
    <dgm:cxn modelId="{950948D7-C665-4E10-8B79-3F2561F10464}" srcId="{A0C882B6-88D9-4921-8568-714171C87287}" destId="{A02AD214-4E3C-48E5-94E6-8024C266C078}" srcOrd="2" destOrd="0" parTransId="{BFA803B4-B573-4202-BEBB-7106712530C7}" sibTransId="{D7DE2D40-75B5-40CF-A1D2-C233DDD42EF8}"/>
    <dgm:cxn modelId="{03AB07E2-1C94-48E1-849F-6ECFB9DF6613}" srcId="{A0C882B6-88D9-4921-8568-714171C87287}" destId="{C3F13BA8-5969-4D50-8B9A-E647A576C129}" srcOrd="1" destOrd="0" parTransId="{236B6ED9-3CDA-430E-96FD-3AEEFF46571B}" sibTransId="{58635250-DA6E-4A84-90B4-C505E8E7EA1C}"/>
    <dgm:cxn modelId="{4CF9FEF3-653F-438F-B113-7D4D6548F7DF}" type="presOf" srcId="{A0C882B6-88D9-4921-8568-714171C87287}" destId="{002CAE8B-A71E-4F3F-BC59-2019AC4FA088}" srcOrd="0" destOrd="0" presId="urn:microsoft.com/office/officeart/2005/8/layout/hList7"/>
    <dgm:cxn modelId="{02BC0958-6672-44FA-9D57-760EA478F13A}" type="presParOf" srcId="{002CAE8B-A71E-4F3F-BC59-2019AC4FA088}" destId="{4661525E-80C6-4C05-B6A4-EBDBC40D856B}" srcOrd="0" destOrd="0" presId="urn:microsoft.com/office/officeart/2005/8/layout/hList7"/>
    <dgm:cxn modelId="{439F801E-2DBB-47BD-9F65-272A2B07FB40}" type="presParOf" srcId="{002CAE8B-A71E-4F3F-BC59-2019AC4FA088}" destId="{02E7CDD7-08D1-45FB-AE25-E37FACC1690B}" srcOrd="1" destOrd="0" presId="urn:microsoft.com/office/officeart/2005/8/layout/hList7"/>
    <dgm:cxn modelId="{9D2602B3-C62A-4C22-A4C1-BBC2AE817655}" type="presParOf" srcId="{02E7CDD7-08D1-45FB-AE25-E37FACC1690B}" destId="{F87E07A3-E6A6-4FEB-9CF1-FD64B4068D5C}" srcOrd="0" destOrd="0" presId="urn:microsoft.com/office/officeart/2005/8/layout/hList7"/>
    <dgm:cxn modelId="{FCED243F-5F2F-4869-A366-4CFF430C0C56}" type="presParOf" srcId="{F87E07A3-E6A6-4FEB-9CF1-FD64B4068D5C}" destId="{BC5BCDEA-5826-4142-B155-056161355A49}" srcOrd="0" destOrd="0" presId="urn:microsoft.com/office/officeart/2005/8/layout/hList7"/>
    <dgm:cxn modelId="{942C0E3E-5764-4ACF-B051-15730F46433C}" type="presParOf" srcId="{F87E07A3-E6A6-4FEB-9CF1-FD64B4068D5C}" destId="{578DEB98-B948-4FC2-9269-2F62ADAF42D8}" srcOrd="1" destOrd="0" presId="urn:microsoft.com/office/officeart/2005/8/layout/hList7"/>
    <dgm:cxn modelId="{6890BB42-65A5-4085-87EA-42E1679346CC}" type="presParOf" srcId="{F87E07A3-E6A6-4FEB-9CF1-FD64B4068D5C}" destId="{23B126F0-8835-4E21-B1FF-8F8804EC3F45}" srcOrd="2" destOrd="0" presId="urn:microsoft.com/office/officeart/2005/8/layout/hList7"/>
    <dgm:cxn modelId="{13CF5FBE-612E-4081-ADDA-09F3BE95B48E}" type="presParOf" srcId="{F87E07A3-E6A6-4FEB-9CF1-FD64B4068D5C}" destId="{E19FFF55-B1D5-4E66-99D0-AB11911E2155}" srcOrd="3" destOrd="0" presId="urn:microsoft.com/office/officeart/2005/8/layout/hList7"/>
    <dgm:cxn modelId="{1B3A7C11-AAB3-4FA5-9D9E-2D62FE0D67A3}" type="presParOf" srcId="{02E7CDD7-08D1-45FB-AE25-E37FACC1690B}" destId="{D7A8B25B-71D6-4A3A-B0DE-3E282984D065}" srcOrd="1" destOrd="0" presId="urn:microsoft.com/office/officeart/2005/8/layout/hList7"/>
    <dgm:cxn modelId="{5D9056F7-F0F0-4ED5-9022-4C45C73EC0FE}" type="presParOf" srcId="{02E7CDD7-08D1-45FB-AE25-E37FACC1690B}" destId="{AC2714D8-E52B-4FE0-BB75-16E71756114F}" srcOrd="2" destOrd="0" presId="urn:microsoft.com/office/officeart/2005/8/layout/hList7"/>
    <dgm:cxn modelId="{5001ED21-0911-4935-BA2D-EA6DC3468544}" type="presParOf" srcId="{AC2714D8-E52B-4FE0-BB75-16E71756114F}" destId="{756855C9-9B9A-42B0-8CD3-A2BD009B2487}" srcOrd="0" destOrd="0" presId="urn:microsoft.com/office/officeart/2005/8/layout/hList7"/>
    <dgm:cxn modelId="{2FD7613B-F705-4955-80AA-4041AC6A472E}" type="presParOf" srcId="{AC2714D8-E52B-4FE0-BB75-16E71756114F}" destId="{7E759C6C-9DBF-4861-8794-5701F9693A14}" srcOrd="1" destOrd="0" presId="urn:microsoft.com/office/officeart/2005/8/layout/hList7"/>
    <dgm:cxn modelId="{BFE9921A-2B9B-4129-BFA2-1CE16CAC5EEF}" type="presParOf" srcId="{AC2714D8-E52B-4FE0-BB75-16E71756114F}" destId="{7EBE3BC9-7A11-4A8C-9CBD-E8468F27C7F2}" srcOrd="2" destOrd="0" presId="urn:microsoft.com/office/officeart/2005/8/layout/hList7"/>
    <dgm:cxn modelId="{A21A39DF-5383-4A9E-9984-DB65C4553EFA}" type="presParOf" srcId="{AC2714D8-E52B-4FE0-BB75-16E71756114F}" destId="{9C79716F-C4EB-4658-B534-7519AA8EDCCA}" srcOrd="3" destOrd="0" presId="urn:microsoft.com/office/officeart/2005/8/layout/hList7"/>
    <dgm:cxn modelId="{27D748E6-D1A3-4C1B-91E0-587AB907B660}" type="presParOf" srcId="{02E7CDD7-08D1-45FB-AE25-E37FACC1690B}" destId="{84F77187-6359-41A8-B30E-4FC62ED12E1D}" srcOrd="3" destOrd="0" presId="urn:microsoft.com/office/officeart/2005/8/layout/hList7"/>
    <dgm:cxn modelId="{DDAF809F-46AC-4D3B-B15E-55624F60E4B0}" type="presParOf" srcId="{02E7CDD7-08D1-45FB-AE25-E37FACC1690B}" destId="{0332BC2B-1FEB-4E81-83FA-DACBFEB9BA50}" srcOrd="4" destOrd="0" presId="urn:microsoft.com/office/officeart/2005/8/layout/hList7"/>
    <dgm:cxn modelId="{E202A9C0-4538-4639-B1D6-DF2281097403}" type="presParOf" srcId="{0332BC2B-1FEB-4E81-83FA-DACBFEB9BA50}" destId="{E766C0ED-C4A1-4900-902A-4C57271476EE}" srcOrd="0" destOrd="0" presId="urn:microsoft.com/office/officeart/2005/8/layout/hList7"/>
    <dgm:cxn modelId="{347F03F6-483C-49C7-82CD-1C2B14F8A476}" type="presParOf" srcId="{0332BC2B-1FEB-4E81-83FA-DACBFEB9BA50}" destId="{90345FE5-3C6C-4AC2-931C-4A4D84C92E66}" srcOrd="1" destOrd="0" presId="urn:microsoft.com/office/officeart/2005/8/layout/hList7"/>
    <dgm:cxn modelId="{612B25D5-062A-4DB7-9E49-BF3E90C8AAEA}" type="presParOf" srcId="{0332BC2B-1FEB-4E81-83FA-DACBFEB9BA50}" destId="{D47ACEC9-C892-44C2-AC95-DC2BCCA9AAE2}" srcOrd="2" destOrd="0" presId="urn:microsoft.com/office/officeart/2005/8/layout/hList7"/>
    <dgm:cxn modelId="{7111385A-A0CE-4FD6-8C42-8364F660E773}" type="presParOf" srcId="{0332BC2B-1FEB-4E81-83FA-DACBFEB9BA50}" destId="{10A376C2-3D68-4A8A-9FAA-9AF00FED3F2B}"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BCDEA-5826-4142-B155-056161355A49}">
      <dsp:nvSpPr>
        <dsp:cNvPr id="0" name=""/>
        <dsp:cNvSpPr/>
      </dsp:nvSpPr>
      <dsp:spPr>
        <a:xfrm>
          <a:off x="0" y="0"/>
          <a:ext cx="2516869" cy="5151027"/>
        </a:xfrm>
        <a:prstGeom prst="roundRect">
          <a:avLst>
            <a:gd name="adj" fmla="val 10000"/>
          </a:avLst>
        </a:prstGeom>
        <a:noFill/>
        <a:ln w="127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0" rIns="92456" bIns="92456" numCol="1" spcCol="1270" anchor="t" anchorCtr="0">
          <a:noAutofit/>
        </a:bodyPr>
        <a:lstStyle/>
        <a:p>
          <a:pPr marL="0" lvl="0" indent="0" algn="just" defTabSz="577850">
            <a:lnSpc>
              <a:spcPct val="90000"/>
            </a:lnSpc>
            <a:spcBef>
              <a:spcPct val="0"/>
            </a:spcBef>
            <a:spcAft>
              <a:spcPct val="35000"/>
            </a:spcAft>
            <a:buNone/>
          </a:pPr>
          <a:r>
            <a:rPr lang="it-IT" sz="1300" kern="1200" dirty="0">
              <a:latin typeface="Abadi" panose="020B0604020104020204" pitchFamily="34" charset="0"/>
            </a:rPr>
            <a:t>FIO interviene quale </a:t>
          </a:r>
          <a:r>
            <a:rPr lang="it-IT" sz="1300" b="1" kern="1200" dirty="0">
              <a:solidFill>
                <a:schemeClr val="accent2"/>
              </a:solidFill>
              <a:latin typeface="Abadi" panose="020B0604020104020204" pitchFamily="34" charset="0"/>
            </a:rPr>
            <a:t>Assuntore</a:t>
          </a:r>
          <a:r>
            <a:rPr lang="it-IT" sz="1300" kern="1200" dirty="0">
              <a:latin typeface="Abadi" panose="020B0604020104020204" pitchFamily="34" charset="0"/>
            </a:rPr>
            <a:t> in Concordati Preventivi e </a:t>
          </a:r>
          <a:r>
            <a:rPr lang="it-IT" sz="1300" b="1" u="sng" kern="1200" dirty="0">
              <a:latin typeface="Abadi" panose="020B0604020104020204" pitchFamily="34" charset="0"/>
            </a:rPr>
            <a:t>Fallimentari/nella Liquidazione Giudiziale</a:t>
          </a:r>
          <a:r>
            <a:rPr lang="it-IT" sz="1300" b="1" u="none" kern="1200" dirty="0">
              <a:latin typeface="Abadi" panose="020B0604020104020204" pitchFamily="34" charset="0"/>
            </a:rPr>
            <a:t>.</a:t>
          </a:r>
          <a:endParaRPr lang="it-IT" sz="1300" u="none" kern="1200" dirty="0">
            <a:latin typeface="Abadi" panose="020B0604020104020204" pitchFamily="34" charset="0"/>
          </a:endParaRPr>
        </a:p>
        <a:p>
          <a:pPr marL="0" lvl="0" indent="0" algn="just" defTabSz="577850">
            <a:lnSpc>
              <a:spcPct val="90000"/>
            </a:lnSpc>
            <a:spcBef>
              <a:spcPct val="0"/>
            </a:spcBef>
            <a:spcAft>
              <a:spcPct val="35000"/>
            </a:spcAft>
            <a:buNone/>
          </a:pPr>
          <a:r>
            <a:rPr lang="it-IT" sz="1300" kern="1200" dirty="0">
              <a:latin typeface="Abadi" panose="020B0604020104020204" pitchFamily="34" charset="0"/>
            </a:rPr>
            <a:t>FIO agisce in un'</a:t>
          </a:r>
          <a:r>
            <a:rPr lang="it-IT" sz="1300" b="1" kern="1200" dirty="0">
              <a:latin typeface="Abadi" panose="020B0604020104020204" pitchFamily="34" charset="0"/>
            </a:rPr>
            <a:t>ottica di eliminazione del rischio (</a:t>
          </a:r>
          <a:r>
            <a:rPr lang="it-IT" sz="1300" b="1" i="1" kern="1200" dirty="0">
              <a:latin typeface="Abadi" panose="020B0604020104020204" pitchFamily="34" charset="0"/>
            </a:rPr>
            <a:t>in primis</a:t>
          </a:r>
          <a:r>
            <a:rPr lang="it-IT" sz="1300" b="1" kern="1200" dirty="0">
              <a:latin typeface="Abadi" panose="020B0604020104020204" pitchFamily="34" charset="0"/>
            </a:rPr>
            <a:t> per creditori e organi della procedura)</a:t>
          </a:r>
          <a:r>
            <a:rPr lang="it-IT" sz="1300" kern="1200" dirty="0">
              <a:latin typeface="Abadi" panose="020B0604020104020204" pitchFamily="34" charset="0"/>
            </a:rPr>
            <a:t>, tramite il rilascio di fideiussioni bancarie a prima richiesta a fronte dell’assunzione integrale degli attivi in procedura. </a:t>
          </a:r>
        </a:p>
        <a:p>
          <a:pPr marL="0" lvl="0" indent="0" algn="just" defTabSz="577850">
            <a:lnSpc>
              <a:spcPct val="90000"/>
            </a:lnSpc>
            <a:spcBef>
              <a:spcPct val="0"/>
            </a:spcBef>
            <a:spcAft>
              <a:spcPct val="35000"/>
            </a:spcAft>
            <a:buNone/>
          </a:pPr>
          <a:r>
            <a:rPr lang="it-IT" sz="1300" kern="1200" dirty="0">
              <a:latin typeface="Abadi" panose="020B0604020104020204" pitchFamily="34" charset="0"/>
            </a:rPr>
            <a:t>FIO assicura ai creditori</a:t>
          </a:r>
          <a:r>
            <a:rPr lang="it-IT" sz="1300" b="1" kern="1200" dirty="0">
              <a:latin typeface="Abadi" panose="020B0604020104020204" pitchFamily="34" charset="0"/>
            </a:rPr>
            <a:t> percentuali di recupero garantite</a:t>
          </a:r>
          <a:r>
            <a:rPr lang="it-IT" sz="1300" kern="1200" dirty="0">
              <a:latin typeface="Abadi" panose="020B0604020104020204" pitchFamily="34" charset="0"/>
            </a:rPr>
            <a:t> (rispettose dei valori intrinseci degli </a:t>
          </a:r>
          <a:r>
            <a:rPr lang="it-IT" sz="1300" i="1" kern="1200" dirty="0">
              <a:latin typeface="Abadi" panose="020B0604020104020204" pitchFamily="34" charset="0"/>
            </a:rPr>
            <a:t>asset</a:t>
          </a:r>
          <a:r>
            <a:rPr lang="it-IT" sz="1300" kern="1200" dirty="0">
              <a:latin typeface="Abadi" panose="020B0604020104020204" pitchFamily="34" charset="0"/>
            </a:rPr>
            <a:t> sottostanti) e tempistiche di ristoro certe.</a:t>
          </a:r>
        </a:p>
      </dsp:txBody>
      <dsp:txXfrm>
        <a:off x="0" y="2060411"/>
        <a:ext cx="2516869" cy="2060411"/>
      </dsp:txXfrm>
    </dsp:sp>
    <dsp:sp modelId="{E19FFF55-B1D5-4E66-99D0-AB11911E2155}">
      <dsp:nvSpPr>
        <dsp:cNvPr id="0" name=""/>
        <dsp:cNvSpPr/>
      </dsp:nvSpPr>
      <dsp:spPr>
        <a:xfrm>
          <a:off x="567537" y="176220"/>
          <a:ext cx="1336247" cy="1273999"/>
        </a:xfrm>
        <a:prstGeom prst="ellipse">
          <a:avLst/>
        </a:prstGeom>
        <a:blipFill rotWithShape="1">
          <a:blip xmlns:r="http://schemas.openxmlformats.org/officeDocument/2006/relationships" r:embed="rId1"/>
          <a:stretch>
            <a:fillRect/>
          </a:stretch>
        </a:blip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sp>
    <dsp:sp modelId="{756855C9-9B9A-42B0-8CD3-A2BD009B2487}">
      <dsp:nvSpPr>
        <dsp:cNvPr id="0" name=""/>
        <dsp:cNvSpPr/>
      </dsp:nvSpPr>
      <dsp:spPr>
        <a:xfrm>
          <a:off x="2593993" y="0"/>
          <a:ext cx="2516869" cy="5151027"/>
        </a:xfrm>
        <a:prstGeom prst="roundRect">
          <a:avLst>
            <a:gd name="adj" fmla="val 10000"/>
          </a:avLst>
        </a:prstGeom>
        <a:noFill/>
        <a:ln w="127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0" rIns="72000" bIns="99568" numCol="1" spcCol="1270" anchor="t" anchorCtr="0">
          <a:noAutofit/>
        </a:bodyPr>
        <a:lstStyle/>
        <a:p>
          <a:pPr marL="0" lvl="0" indent="0" algn="just" defTabSz="622300">
            <a:lnSpc>
              <a:spcPct val="90000"/>
            </a:lnSpc>
            <a:spcBef>
              <a:spcPct val="0"/>
            </a:spcBef>
            <a:spcAft>
              <a:spcPct val="35000"/>
            </a:spcAft>
            <a:buNone/>
          </a:pPr>
          <a:r>
            <a:rPr lang="it-IT" sz="1400" kern="1200" dirty="0">
              <a:solidFill>
                <a:sysClr val="windowText" lastClr="000000"/>
              </a:solidFill>
              <a:latin typeface="Abadi" panose="020B0604020104020204" pitchFamily="34" charset="0"/>
            </a:rPr>
            <a:t>FIO è attiva nel mercato dei </a:t>
          </a:r>
          <a:r>
            <a:rPr lang="it-IT" sz="1400" b="1" kern="1200" dirty="0">
              <a:solidFill>
                <a:schemeClr val="accent2"/>
              </a:solidFill>
              <a:latin typeface="Abadi" panose="020B0604020104020204" pitchFamily="34" charset="0"/>
            </a:rPr>
            <a:t>crediti problematici</a:t>
          </a:r>
          <a:r>
            <a:rPr lang="it-IT" sz="1400" b="0" kern="1200" dirty="0">
              <a:solidFill>
                <a:sysClr val="windowText" lastClr="000000"/>
              </a:solidFill>
              <a:latin typeface="Abadi" panose="020B0604020104020204" pitchFamily="34" charset="0"/>
            </a:rPr>
            <a:t>, acquistando </a:t>
          </a:r>
          <a:r>
            <a:rPr lang="it-IT" sz="1400" b="0" i="1" kern="1200" dirty="0">
              <a:solidFill>
                <a:sysClr val="windowText" lastClr="000000"/>
              </a:solidFill>
              <a:latin typeface="Abadi" panose="020B0604020104020204" pitchFamily="34" charset="0"/>
            </a:rPr>
            <a:t>pro soluto</a:t>
          </a:r>
          <a:r>
            <a:rPr lang="it-IT" sz="1400" b="0" i="0" kern="1200" dirty="0">
              <a:solidFill>
                <a:sysClr val="windowText" lastClr="000000"/>
              </a:solidFill>
              <a:latin typeface="Abadi" panose="020B0604020104020204" pitchFamily="34" charset="0"/>
            </a:rPr>
            <a:t> crediti bancari e commerciali vantati verso procedure concorsuali o verso società in crisi che non abbiano ancora fatto ricorso a strumenti di cui al CCII/alla L.F.</a:t>
          </a:r>
        </a:p>
        <a:p>
          <a:pPr marL="0" lvl="0" indent="0" algn="just" defTabSz="622300">
            <a:lnSpc>
              <a:spcPct val="90000"/>
            </a:lnSpc>
            <a:spcBef>
              <a:spcPct val="0"/>
            </a:spcBef>
            <a:spcAft>
              <a:spcPct val="35000"/>
            </a:spcAft>
            <a:buNone/>
          </a:pPr>
          <a:r>
            <a:rPr lang="it-IT" sz="1400" b="0" i="0" kern="1200" dirty="0">
              <a:solidFill>
                <a:sysClr val="windowText" lastClr="000000"/>
              </a:solidFill>
              <a:latin typeface="Abadi" panose="020B0604020104020204" pitchFamily="34" charset="0"/>
            </a:rPr>
            <a:t>FIO acquista crediti direttamente o tramite veicolo di cartolarizzazione. </a:t>
          </a:r>
        </a:p>
        <a:p>
          <a:pPr marL="0" lvl="0" indent="0" algn="just" defTabSz="622300">
            <a:lnSpc>
              <a:spcPct val="90000"/>
            </a:lnSpc>
            <a:spcBef>
              <a:spcPct val="0"/>
            </a:spcBef>
            <a:spcAft>
              <a:spcPct val="35000"/>
            </a:spcAft>
            <a:buNone/>
          </a:pPr>
          <a:r>
            <a:rPr lang="it-IT" sz="1400" kern="1200" dirty="0">
              <a:solidFill>
                <a:sysClr val="windowText" lastClr="000000"/>
              </a:solidFill>
              <a:latin typeface="Abadi" panose="020B0604020104020204" pitchFamily="34" charset="0"/>
            </a:rPr>
            <a:t>L'approccio seguito da FIO è di tipo </a:t>
          </a:r>
          <a:r>
            <a:rPr lang="it-IT" sz="1400" b="1" i="1" kern="1200" dirty="0">
              <a:solidFill>
                <a:sysClr val="windowText" lastClr="000000"/>
              </a:solidFill>
              <a:latin typeface="Abadi" panose="020B0604020104020204" pitchFamily="34" charset="0"/>
            </a:rPr>
            <a:t>single </a:t>
          </a:r>
          <a:r>
            <a:rPr lang="it-IT" sz="1400" b="1" i="1" kern="1200" dirty="0" err="1">
              <a:solidFill>
                <a:sysClr val="windowText" lastClr="000000"/>
              </a:solidFill>
              <a:latin typeface="Abadi" panose="020B0604020104020204" pitchFamily="34" charset="0"/>
            </a:rPr>
            <a:t>name</a:t>
          </a:r>
          <a:r>
            <a:rPr lang="it-IT" sz="1400" i="0" kern="1200" dirty="0">
              <a:solidFill>
                <a:sysClr val="windowText" lastClr="000000"/>
              </a:solidFill>
              <a:latin typeface="Abadi" panose="020B0604020104020204" pitchFamily="34" charset="0"/>
            </a:rPr>
            <a:t>, mediante attento processo di analisi sulle specifiche posizioni. </a:t>
          </a:r>
          <a:endParaRPr lang="it-IT" sz="1400" kern="1200" dirty="0">
            <a:solidFill>
              <a:sysClr val="windowText" lastClr="000000"/>
            </a:solidFill>
            <a:latin typeface="Abadi" panose="020B0604020104020204" pitchFamily="34" charset="0"/>
          </a:endParaRPr>
        </a:p>
      </dsp:txBody>
      <dsp:txXfrm>
        <a:off x="2593993" y="2060411"/>
        <a:ext cx="2516869" cy="2060411"/>
      </dsp:txXfrm>
    </dsp:sp>
    <dsp:sp modelId="{9C79716F-C4EB-4658-B534-7519AA8EDCCA}">
      <dsp:nvSpPr>
        <dsp:cNvPr id="0" name=""/>
        <dsp:cNvSpPr/>
      </dsp:nvSpPr>
      <dsp:spPr>
        <a:xfrm>
          <a:off x="3197983" y="245552"/>
          <a:ext cx="1270053" cy="1246657"/>
        </a:xfrm>
        <a:prstGeom prst="ellipse">
          <a:avLst/>
        </a:prstGeom>
        <a:blipFill rotWithShape="1">
          <a:blip xmlns:r="http://schemas.openxmlformats.org/officeDocument/2006/relationships" r:embed="rId2"/>
          <a:stretch>
            <a:fillRect/>
          </a:stretch>
        </a:blip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sp>
    <dsp:sp modelId="{E766C0ED-C4A1-4900-902A-4C57271476EE}">
      <dsp:nvSpPr>
        <dsp:cNvPr id="0" name=""/>
        <dsp:cNvSpPr/>
      </dsp:nvSpPr>
      <dsp:spPr>
        <a:xfrm>
          <a:off x="5186368" y="0"/>
          <a:ext cx="2516869" cy="5151027"/>
        </a:xfrm>
        <a:prstGeom prst="roundRect">
          <a:avLst>
            <a:gd name="adj" fmla="val 10000"/>
          </a:avLst>
        </a:prstGeom>
        <a:noFill/>
        <a:ln w="127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0" rIns="99568" bIns="99568" numCol="1" spcCol="1270" anchor="t" anchorCtr="0">
          <a:noAutofit/>
        </a:bodyPr>
        <a:lstStyle/>
        <a:p>
          <a:pPr marL="0" lvl="0" indent="0" algn="just" defTabSz="622300">
            <a:lnSpc>
              <a:spcPct val="90000"/>
            </a:lnSpc>
            <a:spcBef>
              <a:spcPct val="0"/>
            </a:spcBef>
            <a:spcAft>
              <a:spcPct val="35000"/>
            </a:spcAft>
            <a:buNone/>
          </a:pPr>
          <a:r>
            <a:rPr lang="it-IT" sz="1400" kern="1200" dirty="0">
              <a:latin typeface="Abadi" panose="020B0604020104020204" pitchFamily="34" charset="0"/>
            </a:rPr>
            <a:t>FIO opera una continua attività di </a:t>
          </a:r>
          <a:r>
            <a:rPr lang="it-IT" sz="1400" b="1" i="1" kern="1200" dirty="0">
              <a:solidFill>
                <a:schemeClr val="accent2"/>
              </a:solidFill>
              <a:latin typeface="Abadi" panose="020B0604020104020204" pitchFamily="34" charset="0"/>
            </a:rPr>
            <a:t>scouting</a:t>
          </a:r>
          <a:r>
            <a:rPr lang="it-IT" sz="1400" b="1" kern="1200" dirty="0">
              <a:solidFill>
                <a:schemeClr val="accent2"/>
              </a:solidFill>
              <a:latin typeface="Abadi" panose="020B0604020104020204" pitchFamily="34" charset="0"/>
            </a:rPr>
            <a:t> di attivi </a:t>
          </a:r>
          <a:r>
            <a:rPr lang="it-IT" sz="1400" kern="1200" dirty="0">
              <a:latin typeface="Abadi" panose="020B0604020104020204" pitchFamily="34" charset="0"/>
            </a:rPr>
            <a:t>"bloccati" in procedure concorsuali e situazioni di crisi.</a:t>
          </a:r>
        </a:p>
        <a:p>
          <a:pPr marL="0" lvl="0" indent="0" algn="just" defTabSz="622300">
            <a:lnSpc>
              <a:spcPct val="90000"/>
            </a:lnSpc>
            <a:spcBef>
              <a:spcPct val="0"/>
            </a:spcBef>
            <a:spcAft>
              <a:spcPct val="35000"/>
            </a:spcAft>
            <a:buNone/>
          </a:pPr>
          <a:r>
            <a:rPr lang="it-IT" sz="1400" kern="1200" dirty="0">
              <a:latin typeface="Abadi" panose="020B0604020104020204" pitchFamily="34" charset="0"/>
            </a:rPr>
            <a:t>FIO acquista direttamente attivi di diversa natura, quali portafogli crediti, contenziosi, rami d'azienda operativi, immobili, etc..</a:t>
          </a:r>
        </a:p>
      </dsp:txBody>
      <dsp:txXfrm>
        <a:off x="5186368" y="2060411"/>
        <a:ext cx="2516869" cy="2060411"/>
      </dsp:txXfrm>
    </dsp:sp>
    <dsp:sp modelId="{10A376C2-3D68-4A8A-9FAA-9AF00FED3F2B}">
      <dsp:nvSpPr>
        <dsp:cNvPr id="0" name=""/>
        <dsp:cNvSpPr/>
      </dsp:nvSpPr>
      <dsp:spPr>
        <a:xfrm>
          <a:off x="5790282" y="245552"/>
          <a:ext cx="1285817" cy="1273999"/>
        </a:xfrm>
        <a:prstGeom prst="ellipse">
          <a:avLst/>
        </a:prstGeom>
        <a:blipFill rotWithShape="1">
          <a:blip xmlns:r="http://schemas.openxmlformats.org/officeDocument/2006/relationships" r:embed="rId3"/>
          <a:stretch>
            <a:fillRect/>
          </a:stretch>
        </a:blip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dsp:style>
    </dsp:sp>
    <dsp:sp modelId="{4661525E-80C6-4C05-B6A4-EBDBC40D856B}">
      <dsp:nvSpPr>
        <dsp:cNvPr id="0" name=""/>
        <dsp:cNvSpPr/>
      </dsp:nvSpPr>
      <dsp:spPr>
        <a:xfrm>
          <a:off x="308194" y="4271088"/>
          <a:ext cx="7088467" cy="772654"/>
        </a:xfrm>
        <a:prstGeom prst="leftRightArrow">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3" y="2"/>
            <a:ext cx="2945351" cy="496163"/>
          </a:xfrm>
          <a:prstGeom prst="rect">
            <a:avLst/>
          </a:prstGeom>
        </p:spPr>
        <p:txBody>
          <a:bodyPr vert="horz" lIns="91424" tIns="45712" rIns="91424" bIns="45712" rtlCol="0"/>
          <a:lstStyle>
            <a:lvl1pPr algn="l">
              <a:defRPr sz="1200"/>
            </a:lvl1pPr>
          </a:lstStyle>
          <a:p>
            <a:endParaRPr lang="it-IT"/>
          </a:p>
        </p:txBody>
      </p:sp>
      <p:sp>
        <p:nvSpPr>
          <p:cNvPr id="3" name="Segnaposto data 2"/>
          <p:cNvSpPr>
            <a:spLocks noGrp="1"/>
          </p:cNvSpPr>
          <p:nvPr>
            <p:ph type="dt" sz="quarter" idx="1"/>
          </p:nvPr>
        </p:nvSpPr>
        <p:spPr>
          <a:xfrm>
            <a:off x="3850791" y="2"/>
            <a:ext cx="2945351" cy="496163"/>
          </a:xfrm>
          <a:prstGeom prst="rect">
            <a:avLst/>
          </a:prstGeom>
        </p:spPr>
        <p:txBody>
          <a:bodyPr vert="horz" lIns="91424" tIns="45712" rIns="91424" bIns="45712" rtlCol="0"/>
          <a:lstStyle>
            <a:lvl1pPr algn="r">
              <a:defRPr sz="1200"/>
            </a:lvl1pPr>
          </a:lstStyle>
          <a:p>
            <a:fld id="{8F8C1CD4-AF7B-47C6-B599-31E5E8EABEFE}" type="datetimeFigureOut">
              <a:rPr lang="it-IT" smtClean="0"/>
              <a:pPr/>
              <a:t>20/09/2024</a:t>
            </a:fld>
            <a:endParaRPr lang="it-IT"/>
          </a:p>
        </p:txBody>
      </p:sp>
      <p:sp>
        <p:nvSpPr>
          <p:cNvPr id="4" name="Segnaposto piè di pagina 3"/>
          <p:cNvSpPr>
            <a:spLocks noGrp="1"/>
          </p:cNvSpPr>
          <p:nvPr>
            <p:ph type="ftr" sz="quarter" idx="2"/>
          </p:nvPr>
        </p:nvSpPr>
        <p:spPr>
          <a:xfrm>
            <a:off x="3" y="9428784"/>
            <a:ext cx="2945351" cy="496163"/>
          </a:xfrm>
          <a:prstGeom prst="rect">
            <a:avLst/>
          </a:prstGeom>
        </p:spPr>
        <p:txBody>
          <a:bodyPr vert="horz" lIns="91424" tIns="45712" rIns="91424" bIns="45712"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791" y="9428784"/>
            <a:ext cx="2945351" cy="496163"/>
          </a:xfrm>
          <a:prstGeom prst="rect">
            <a:avLst/>
          </a:prstGeom>
        </p:spPr>
        <p:txBody>
          <a:bodyPr vert="horz" lIns="91424" tIns="45712" rIns="91424" bIns="45712" rtlCol="0" anchor="b"/>
          <a:lstStyle>
            <a:lvl1pPr algn="r">
              <a:defRPr sz="1200"/>
            </a:lvl1pPr>
          </a:lstStyle>
          <a:p>
            <a:fld id="{C6E93E23-6F9B-4CDE-B527-C3CA85BB88EA}" type="slidenum">
              <a:rPr lang="it-IT" smtClean="0"/>
              <a:pPr/>
              <a:t>‹N›</a:t>
            </a:fld>
            <a:endParaRPr lang="it-IT"/>
          </a:p>
        </p:txBody>
      </p:sp>
    </p:spTree>
    <p:extLst>
      <p:ext uri="{BB962C8B-B14F-4D97-AF65-F5344CB8AC3E}">
        <p14:creationId xmlns:p14="http://schemas.microsoft.com/office/powerpoint/2010/main" val="2749380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3" y="2"/>
            <a:ext cx="2945351" cy="496163"/>
          </a:xfrm>
          <a:prstGeom prst="rect">
            <a:avLst/>
          </a:prstGeom>
        </p:spPr>
        <p:txBody>
          <a:bodyPr vert="horz" lIns="91424" tIns="45712" rIns="91424" bIns="45712" rtlCol="0"/>
          <a:lstStyle>
            <a:lvl1pPr algn="l">
              <a:defRPr sz="1200"/>
            </a:lvl1pPr>
          </a:lstStyle>
          <a:p>
            <a:endParaRPr lang="it-IT"/>
          </a:p>
        </p:txBody>
      </p:sp>
      <p:sp>
        <p:nvSpPr>
          <p:cNvPr id="3" name="Segnaposto data 2"/>
          <p:cNvSpPr>
            <a:spLocks noGrp="1"/>
          </p:cNvSpPr>
          <p:nvPr>
            <p:ph type="dt" idx="1"/>
          </p:nvPr>
        </p:nvSpPr>
        <p:spPr>
          <a:xfrm>
            <a:off x="3850791" y="2"/>
            <a:ext cx="2945351" cy="496163"/>
          </a:xfrm>
          <a:prstGeom prst="rect">
            <a:avLst/>
          </a:prstGeom>
        </p:spPr>
        <p:txBody>
          <a:bodyPr vert="horz" lIns="91424" tIns="45712" rIns="91424" bIns="45712" rtlCol="0"/>
          <a:lstStyle>
            <a:lvl1pPr algn="r">
              <a:defRPr sz="1200"/>
            </a:lvl1pPr>
          </a:lstStyle>
          <a:p>
            <a:fld id="{0D1452EF-C49C-40A9-B442-180B174FF6C2}" type="datetimeFigureOut">
              <a:rPr lang="it-IT" smtClean="0"/>
              <a:pPr/>
              <a:t>20/09/2024</a:t>
            </a:fld>
            <a:endParaRPr lang="it-IT"/>
          </a:p>
        </p:txBody>
      </p:sp>
      <p:sp>
        <p:nvSpPr>
          <p:cNvPr id="4" name="Segnaposto immagine diapositiva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24" tIns="45712" rIns="91424" bIns="45712" rtlCol="0" anchor="ctr"/>
          <a:lstStyle/>
          <a:p>
            <a:endParaRPr lang="it-IT"/>
          </a:p>
        </p:txBody>
      </p:sp>
      <p:sp>
        <p:nvSpPr>
          <p:cNvPr id="5" name="Segnaposto note 4"/>
          <p:cNvSpPr>
            <a:spLocks noGrp="1"/>
          </p:cNvSpPr>
          <p:nvPr>
            <p:ph type="body" sz="quarter" idx="3"/>
          </p:nvPr>
        </p:nvSpPr>
        <p:spPr>
          <a:xfrm>
            <a:off x="679464" y="4714395"/>
            <a:ext cx="5438755" cy="4467156"/>
          </a:xfrm>
          <a:prstGeom prst="rect">
            <a:avLst/>
          </a:prstGeom>
        </p:spPr>
        <p:txBody>
          <a:bodyPr vert="horz" lIns="91424" tIns="45712" rIns="91424" bIns="45712"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3" y="9428784"/>
            <a:ext cx="2945351" cy="496163"/>
          </a:xfrm>
          <a:prstGeom prst="rect">
            <a:avLst/>
          </a:prstGeom>
        </p:spPr>
        <p:txBody>
          <a:bodyPr vert="horz" lIns="91424" tIns="45712" rIns="91424" bIns="45712"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791" y="9428784"/>
            <a:ext cx="2945351" cy="496163"/>
          </a:xfrm>
          <a:prstGeom prst="rect">
            <a:avLst/>
          </a:prstGeom>
        </p:spPr>
        <p:txBody>
          <a:bodyPr vert="horz" lIns="91424" tIns="45712" rIns="91424" bIns="45712" rtlCol="0" anchor="b"/>
          <a:lstStyle>
            <a:lvl1pPr algn="r">
              <a:defRPr sz="1200"/>
            </a:lvl1pPr>
          </a:lstStyle>
          <a:p>
            <a:fld id="{D264346A-13D9-4EA7-89E0-A0542C6308D1}" type="slidenum">
              <a:rPr lang="it-IT" smtClean="0"/>
              <a:pPr/>
              <a:t>‹N›</a:t>
            </a:fld>
            <a:endParaRPr lang="it-IT"/>
          </a:p>
        </p:txBody>
      </p:sp>
    </p:spTree>
    <p:extLst>
      <p:ext uri="{BB962C8B-B14F-4D97-AF65-F5344CB8AC3E}">
        <p14:creationId xmlns:p14="http://schemas.microsoft.com/office/powerpoint/2010/main" val="166246626"/>
      </p:ext>
    </p:extLst>
  </p:cSld>
  <p:clrMap bg1="lt1" tx1="dk1" bg2="lt2" tx2="dk2" accent1="accent1" accent2="accent2" accent3="accent3" accent4="accent4" accent5="accent5" accent6="accent6" hlink="hlink" folHlink="folHlink"/>
  <p:notesStyle>
    <a:lvl1pPr marL="0" algn="l" defTabSz="779252" rtl="0" eaLnBrk="1" latinLnBrk="0" hangingPunct="1">
      <a:defRPr sz="1000" kern="1200">
        <a:solidFill>
          <a:schemeClr val="tx1"/>
        </a:solidFill>
        <a:latin typeface="+mn-lt"/>
        <a:ea typeface="+mn-ea"/>
        <a:cs typeface="+mn-cs"/>
      </a:defRPr>
    </a:lvl1pPr>
    <a:lvl2pPr marL="389626" algn="l" defTabSz="779252" rtl="0" eaLnBrk="1" latinLnBrk="0" hangingPunct="1">
      <a:defRPr sz="1000" kern="1200">
        <a:solidFill>
          <a:schemeClr val="tx1"/>
        </a:solidFill>
        <a:latin typeface="+mn-lt"/>
        <a:ea typeface="+mn-ea"/>
        <a:cs typeface="+mn-cs"/>
      </a:defRPr>
    </a:lvl2pPr>
    <a:lvl3pPr marL="779252" algn="l" defTabSz="779252" rtl="0" eaLnBrk="1" latinLnBrk="0" hangingPunct="1">
      <a:defRPr sz="1000" kern="1200">
        <a:solidFill>
          <a:schemeClr val="tx1"/>
        </a:solidFill>
        <a:latin typeface="+mn-lt"/>
        <a:ea typeface="+mn-ea"/>
        <a:cs typeface="+mn-cs"/>
      </a:defRPr>
    </a:lvl3pPr>
    <a:lvl4pPr marL="1168878" algn="l" defTabSz="779252" rtl="0" eaLnBrk="1" latinLnBrk="0" hangingPunct="1">
      <a:defRPr sz="1000" kern="1200">
        <a:solidFill>
          <a:schemeClr val="tx1"/>
        </a:solidFill>
        <a:latin typeface="+mn-lt"/>
        <a:ea typeface="+mn-ea"/>
        <a:cs typeface="+mn-cs"/>
      </a:defRPr>
    </a:lvl4pPr>
    <a:lvl5pPr marL="1558503" algn="l" defTabSz="779252" rtl="0" eaLnBrk="1" latinLnBrk="0" hangingPunct="1">
      <a:defRPr sz="1000" kern="1200">
        <a:solidFill>
          <a:schemeClr val="tx1"/>
        </a:solidFill>
        <a:latin typeface="+mn-lt"/>
        <a:ea typeface="+mn-ea"/>
        <a:cs typeface="+mn-cs"/>
      </a:defRPr>
    </a:lvl5pPr>
    <a:lvl6pPr marL="1948129" algn="l" defTabSz="779252" rtl="0" eaLnBrk="1" latinLnBrk="0" hangingPunct="1">
      <a:defRPr sz="1000" kern="1200">
        <a:solidFill>
          <a:schemeClr val="tx1"/>
        </a:solidFill>
        <a:latin typeface="+mn-lt"/>
        <a:ea typeface="+mn-ea"/>
        <a:cs typeface="+mn-cs"/>
      </a:defRPr>
    </a:lvl6pPr>
    <a:lvl7pPr marL="2337755" algn="l" defTabSz="779252" rtl="0" eaLnBrk="1" latinLnBrk="0" hangingPunct="1">
      <a:defRPr sz="1000" kern="1200">
        <a:solidFill>
          <a:schemeClr val="tx1"/>
        </a:solidFill>
        <a:latin typeface="+mn-lt"/>
        <a:ea typeface="+mn-ea"/>
        <a:cs typeface="+mn-cs"/>
      </a:defRPr>
    </a:lvl7pPr>
    <a:lvl8pPr marL="2727381" algn="l" defTabSz="779252" rtl="0" eaLnBrk="1" latinLnBrk="0" hangingPunct="1">
      <a:defRPr sz="1000" kern="1200">
        <a:solidFill>
          <a:schemeClr val="tx1"/>
        </a:solidFill>
        <a:latin typeface="+mn-lt"/>
        <a:ea typeface="+mn-ea"/>
        <a:cs typeface="+mn-cs"/>
      </a:defRPr>
    </a:lvl8pPr>
    <a:lvl9pPr marL="3117007" algn="l" defTabSz="779252"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779252" rtl="0" eaLnBrk="1" fontAlgn="auto" latinLnBrk="0" hangingPunct="1">
              <a:lnSpc>
                <a:spcPct val="100000"/>
              </a:lnSpc>
              <a:spcBef>
                <a:spcPts val="0"/>
              </a:spcBef>
              <a:spcAft>
                <a:spcPts val="0"/>
              </a:spcAft>
              <a:buClrTx/>
              <a:buSzTx/>
              <a:buFontTx/>
              <a:buNone/>
              <a:tabLst/>
              <a:defRPr/>
            </a:pPr>
            <a:fld id="{D264346A-13D9-4EA7-89E0-A0542C6308D1}"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79252"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6726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10</a:t>
            </a:fld>
            <a:endParaRPr lang="it-IT"/>
          </a:p>
        </p:txBody>
      </p:sp>
    </p:spTree>
    <p:extLst>
      <p:ext uri="{BB962C8B-B14F-4D97-AF65-F5344CB8AC3E}">
        <p14:creationId xmlns:p14="http://schemas.microsoft.com/office/powerpoint/2010/main" val="95513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11</a:t>
            </a:fld>
            <a:endParaRPr lang="it-IT"/>
          </a:p>
        </p:txBody>
      </p:sp>
    </p:spTree>
    <p:extLst>
      <p:ext uri="{BB962C8B-B14F-4D97-AF65-F5344CB8AC3E}">
        <p14:creationId xmlns:p14="http://schemas.microsoft.com/office/powerpoint/2010/main" val="2058934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12</a:t>
            </a:fld>
            <a:endParaRPr lang="it-IT"/>
          </a:p>
        </p:txBody>
      </p:sp>
    </p:spTree>
    <p:extLst>
      <p:ext uri="{BB962C8B-B14F-4D97-AF65-F5344CB8AC3E}">
        <p14:creationId xmlns:p14="http://schemas.microsoft.com/office/powerpoint/2010/main" val="2727763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13</a:t>
            </a:fld>
            <a:endParaRPr lang="it-IT"/>
          </a:p>
        </p:txBody>
      </p:sp>
    </p:spTree>
    <p:extLst>
      <p:ext uri="{BB962C8B-B14F-4D97-AF65-F5344CB8AC3E}">
        <p14:creationId xmlns:p14="http://schemas.microsoft.com/office/powerpoint/2010/main" val="2128568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14</a:t>
            </a:fld>
            <a:endParaRPr lang="it-IT"/>
          </a:p>
        </p:txBody>
      </p:sp>
    </p:spTree>
    <p:extLst>
      <p:ext uri="{BB962C8B-B14F-4D97-AF65-F5344CB8AC3E}">
        <p14:creationId xmlns:p14="http://schemas.microsoft.com/office/powerpoint/2010/main" val="3076380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779252" rtl="0" eaLnBrk="1" fontAlgn="auto" latinLnBrk="0" hangingPunct="1">
              <a:lnSpc>
                <a:spcPct val="100000"/>
              </a:lnSpc>
              <a:spcBef>
                <a:spcPts val="0"/>
              </a:spcBef>
              <a:spcAft>
                <a:spcPts val="0"/>
              </a:spcAft>
              <a:buClrTx/>
              <a:buSzTx/>
              <a:buFontTx/>
              <a:buNone/>
              <a:tabLst/>
              <a:defRPr/>
            </a:pPr>
            <a:fld id="{D264346A-13D9-4EA7-89E0-A0542C6308D1}"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779252"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0762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3</a:t>
            </a:fld>
            <a:endParaRPr lang="it-IT"/>
          </a:p>
        </p:txBody>
      </p:sp>
    </p:spTree>
    <p:extLst>
      <p:ext uri="{BB962C8B-B14F-4D97-AF65-F5344CB8AC3E}">
        <p14:creationId xmlns:p14="http://schemas.microsoft.com/office/powerpoint/2010/main" val="2380833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4</a:t>
            </a:fld>
            <a:endParaRPr lang="it-IT"/>
          </a:p>
        </p:txBody>
      </p:sp>
    </p:spTree>
    <p:extLst>
      <p:ext uri="{BB962C8B-B14F-4D97-AF65-F5344CB8AC3E}">
        <p14:creationId xmlns:p14="http://schemas.microsoft.com/office/powerpoint/2010/main" val="2789876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5</a:t>
            </a:fld>
            <a:endParaRPr lang="it-IT"/>
          </a:p>
        </p:txBody>
      </p:sp>
    </p:spTree>
    <p:extLst>
      <p:ext uri="{BB962C8B-B14F-4D97-AF65-F5344CB8AC3E}">
        <p14:creationId xmlns:p14="http://schemas.microsoft.com/office/powerpoint/2010/main" val="2403765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6</a:t>
            </a:fld>
            <a:endParaRPr lang="it-IT"/>
          </a:p>
        </p:txBody>
      </p:sp>
    </p:spTree>
    <p:extLst>
      <p:ext uri="{BB962C8B-B14F-4D97-AF65-F5344CB8AC3E}">
        <p14:creationId xmlns:p14="http://schemas.microsoft.com/office/powerpoint/2010/main" val="1593933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7</a:t>
            </a:fld>
            <a:endParaRPr lang="it-IT"/>
          </a:p>
        </p:txBody>
      </p:sp>
    </p:spTree>
    <p:extLst>
      <p:ext uri="{BB962C8B-B14F-4D97-AF65-F5344CB8AC3E}">
        <p14:creationId xmlns:p14="http://schemas.microsoft.com/office/powerpoint/2010/main" val="674647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8</a:t>
            </a:fld>
            <a:endParaRPr lang="it-IT"/>
          </a:p>
        </p:txBody>
      </p:sp>
    </p:spTree>
    <p:extLst>
      <p:ext uri="{BB962C8B-B14F-4D97-AF65-F5344CB8AC3E}">
        <p14:creationId xmlns:p14="http://schemas.microsoft.com/office/powerpoint/2010/main" val="2475941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90488" y="744538"/>
            <a:ext cx="6616700" cy="3722687"/>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264346A-13D9-4EA7-89E0-A0542C6308D1}" type="slidenum">
              <a:rPr lang="it-IT" smtClean="0"/>
              <a:pPr/>
              <a:t>9</a:t>
            </a:fld>
            <a:endParaRPr lang="it-IT"/>
          </a:p>
        </p:txBody>
      </p:sp>
    </p:spTree>
    <p:extLst>
      <p:ext uri="{BB962C8B-B14F-4D97-AF65-F5344CB8AC3E}">
        <p14:creationId xmlns:p14="http://schemas.microsoft.com/office/powerpoint/2010/main" val="15533796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olo e contenuto">
    <p:spTree>
      <p:nvGrpSpPr>
        <p:cNvPr id="1" name=""/>
        <p:cNvGrpSpPr/>
        <p:nvPr/>
      </p:nvGrpSpPr>
      <p:grpSpPr>
        <a:xfrm>
          <a:off x="0" y="0"/>
          <a:ext cx="0" cy="0"/>
          <a:chOff x="0" y="0"/>
          <a:chExt cx="0" cy="0"/>
        </a:xfrm>
      </p:grpSpPr>
      <p:sp>
        <p:nvSpPr>
          <p:cNvPr id="4" name="Rectangle 11"/>
          <p:cNvSpPr>
            <a:spLocks noChangeArrowheads="1"/>
          </p:cNvSpPr>
          <p:nvPr/>
        </p:nvSpPr>
        <p:spPr bwMode="auto">
          <a:xfrm>
            <a:off x="4559829" y="6309323"/>
            <a:ext cx="2540000" cy="29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77925" tIns="38963" rIns="77925" bIns="38963"/>
          <a:lstStyle/>
          <a:p>
            <a:pPr algn="ctr">
              <a:lnSpc>
                <a:spcPct val="100000"/>
              </a:lnSpc>
              <a:spcBef>
                <a:spcPct val="0"/>
              </a:spcBef>
              <a:buSzTx/>
              <a:buFontTx/>
              <a:buNone/>
            </a:pPr>
            <a:fld id="{27E7110E-7E2C-4CB2-AF62-6A3DA20FC452}" type="slidenum">
              <a:rPr lang="it-IT" sz="900" b="1">
                <a:solidFill>
                  <a:schemeClr val="tx1"/>
                </a:solidFill>
                <a:latin typeface="Californian FB" panose="0207040306080B030204" pitchFamily="18" charset="0"/>
              </a:rPr>
              <a:pPr algn="ctr">
                <a:lnSpc>
                  <a:spcPct val="100000"/>
                </a:lnSpc>
                <a:spcBef>
                  <a:spcPct val="0"/>
                </a:spcBef>
                <a:buSzTx/>
                <a:buFontTx/>
                <a:buNone/>
              </a:pPr>
              <a:t>‹N›</a:t>
            </a:fld>
            <a:endParaRPr lang="it-IT" sz="900" b="1" dirty="0">
              <a:solidFill>
                <a:schemeClr val="tx1"/>
              </a:solidFill>
              <a:latin typeface="Californian FB" panose="0207040306080B030204" pitchFamily="18" charset="0"/>
            </a:endParaRPr>
          </a:p>
        </p:txBody>
      </p:sp>
      <p:sp>
        <p:nvSpPr>
          <p:cNvPr id="2" name="Rettangolo 1">
            <a:extLst>
              <a:ext uri="{FF2B5EF4-FFF2-40B4-BE49-F238E27FC236}">
                <a16:creationId xmlns:a16="http://schemas.microsoft.com/office/drawing/2014/main" id="{41B56428-590B-4711-F512-4DE7E0971C7F}"/>
              </a:ext>
            </a:extLst>
          </p:cNvPr>
          <p:cNvSpPr/>
          <p:nvPr userDrawn="1"/>
        </p:nvSpPr>
        <p:spPr>
          <a:xfrm>
            <a:off x="0" y="0"/>
            <a:ext cx="12190476" cy="6858000"/>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2A42C206-DDC1-A0AE-B259-B6F8172A27FA}"/>
              </a:ext>
            </a:extLst>
          </p:cNvPr>
          <p:cNvSpPr/>
          <p:nvPr userDrawn="1"/>
        </p:nvSpPr>
        <p:spPr>
          <a:xfrm>
            <a:off x="119326" y="154041"/>
            <a:ext cx="11953348" cy="6587327"/>
          </a:xfrm>
          <a:prstGeom prst="rect">
            <a:avLst/>
          </a:prstGeom>
          <a:solidFill>
            <a:schemeClr val="bg1"/>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6" name="Figura a mano libera: forma 5">
            <a:extLst>
              <a:ext uri="{FF2B5EF4-FFF2-40B4-BE49-F238E27FC236}">
                <a16:creationId xmlns:a16="http://schemas.microsoft.com/office/drawing/2014/main" id="{F625BB40-DCF5-C281-62ED-CC001D286124}"/>
              </a:ext>
            </a:extLst>
          </p:cNvPr>
          <p:cNvSpPr/>
          <p:nvPr userDrawn="1"/>
        </p:nvSpPr>
        <p:spPr>
          <a:xfrm>
            <a:off x="116628" y="154041"/>
            <a:ext cx="11953348" cy="6587968"/>
          </a:xfrm>
          <a:custGeom>
            <a:avLst/>
            <a:gdLst>
              <a:gd name="connsiteX0" fmla="*/ 2342967 w 11953348"/>
              <a:gd name="connsiteY0" fmla="*/ 0 h 5199231"/>
              <a:gd name="connsiteX1" fmla="*/ 5050017 w 11953348"/>
              <a:gd name="connsiteY1" fmla="*/ 0 h 5199231"/>
              <a:gd name="connsiteX2" fmla="*/ 7137587 w 11953348"/>
              <a:gd name="connsiteY2" fmla="*/ 4046462 h 5199231"/>
              <a:gd name="connsiteX3" fmla="*/ 11953348 w 11953348"/>
              <a:gd name="connsiteY3" fmla="*/ 4046462 h 5199231"/>
              <a:gd name="connsiteX4" fmla="*/ 11953348 w 11953348"/>
              <a:gd name="connsiteY4" fmla="*/ 5199231 h 5199231"/>
              <a:gd name="connsiteX5" fmla="*/ 0 w 11953348"/>
              <a:gd name="connsiteY5" fmla="*/ 5199231 h 5199231"/>
              <a:gd name="connsiteX6" fmla="*/ 0 w 11953348"/>
              <a:gd name="connsiteY6" fmla="*/ 4046462 h 5199231"/>
              <a:gd name="connsiteX7" fmla="*/ 0 w 11953348"/>
              <a:gd name="connsiteY7" fmla="*/ 4046462 h 5199231"/>
              <a:gd name="connsiteX8" fmla="*/ 0 w 11953348"/>
              <a:gd name="connsiteY8" fmla="*/ 3 h 5199231"/>
              <a:gd name="connsiteX9" fmla="*/ 2342969 w 11953348"/>
              <a:gd name="connsiteY9" fmla="*/ 3 h 519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53348" h="5199231">
                <a:moveTo>
                  <a:pt x="2342967" y="0"/>
                </a:moveTo>
                <a:lnTo>
                  <a:pt x="5050017" y="0"/>
                </a:lnTo>
                <a:lnTo>
                  <a:pt x="7137587" y="4046462"/>
                </a:lnTo>
                <a:lnTo>
                  <a:pt x="11953348" y="4046462"/>
                </a:lnTo>
                <a:lnTo>
                  <a:pt x="11953348" y="5199231"/>
                </a:lnTo>
                <a:lnTo>
                  <a:pt x="0" y="5199231"/>
                </a:lnTo>
                <a:lnTo>
                  <a:pt x="0" y="4046462"/>
                </a:lnTo>
                <a:lnTo>
                  <a:pt x="0" y="4046462"/>
                </a:lnTo>
                <a:lnTo>
                  <a:pt x="0" y="3"/>
                </a:lnTo>
                <a:lnTo>
                  <a:pt x="2342969" y="3"/>
                </a:lnTo>
                <a:close/>
              </a:path>
            </a:pathLst>
          </a:custGeom>
          <a:solidFill>
            <a:srgbClr val="BCB800">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lnSpc>
                <a:spcPct val="70000"/>
              </a:lnSpc>
              <a:defRPr/>
            </a:pPr>
            <a:endParaRPr lang="it-IT" sz="1400" dirty="0">
              <a:solidFill>
                <a:srgbClr val="1F497D"/>
              </a:solidFill>
              <a:latin typeface="Aptos Black" panose="020B0004020202020204" pitchFamily="34" charset="0"/>
              <a:cs typeface="ITC Novarese Std Medium Italic"/>
            </a:endParaRPr>
          </a:p>
          <a:p>
            <a:pPr algn="ctr"/>
            <a:endParaRPr lang="it-IT" sz="4800" dirty="0">
              <a:latin typeface="Aptos Black" panose="020B0004020202020204" pitchFamily="34" charset="0"/>
            </a:endParaRPr>
          </a:p>
        </p:txBody>
      </p:sp>
      <p:pic>
        <p:nvPicPr>
          <p:cNvPr id="7" name="Immagine 16">
            <a:extLst>
              <a:ext uri="{FF2B5EF4-FFF2-40B4-BE49-F238E27FC236}">
                <a16:creationId xmlns:a16="http://schemas.microsoft.com/office/drawing/2014/main" id="{D088F605-BD20-7313-8FF4-4DB6972D04D2}"/>
              </a:ext>
            </a:extLst>
          </p:cNvPr>
          <p:cNvPicPr preferRelativeResize="0">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1111825" y="476672"/>
            <a:ext cx="720000" cy="1185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a:extLst>
              <a:ext uri="{FF2B5EF4-FFF2-40B4-BE49-F238E27FC236}">
                <a16:creationId xmlns:a16="http://schemas.microsoft.com/office/drawing/2014/main" id="{DFFF190B-D641-73E4-A7E0-0BF3FC21FBAE}"/>
              </a:ext>
            </a:extLst>
          </p:cNvPr>
          <p:cNvSpPr/>
          <p:nvPr userDrawn="1"/>
        </p:nvSpPr>
        <p:spPr>
          <a:xfrm>
            <a:off x="151697" y="188640"/>
            <a:ext cx="5616614" cy="1152128"/>
          </a:xfrm>
          <a:prstGeom prst="rect">
            <a:avLst/>
          </a:prstGeom>
          <a:solidFill>
            <a:schemeClr val="bg1"/>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Segnaposto data 7">
            <a:extLst>
              <a:ext uri="{FF2B5EF4-FFF2-40B4-BE49-F238E27FC236}">
                <a16:creationId xmlns:a16="http://schemas.microsoft.com/office/drawing/2014/main" id="{D9544F30-C813-394B-F5C9-04AA619EDE05}"/>
              </a:ext>
            </a:extLst>
          </p:cNvPr>
          <p:cNvSpPr>
            <a:spLocks noGrp="1"/>
          </p:cNvSpPr>
          <p:nvPr>
            <p:ph type="dt" sz="half" idx="10"/>
          </p:nvPr>
        </p:nvSpPr>
        <p:spPr/>
        <p:txBody>
          <a:bodyPr/>
          <a:lstStyle/>
          <a:p>
            <a:fld id="{1A0166B2-478D-4B9F-A2AE-7D492AB73DD7}" type="datetimeFigureOut">
              <a:rPr lang="it-IT" smtClean="0"/>
              <a:pPr/>
              <a:t>20/09/2024</a:t>
            </a:fld>
            <a:endParaRPr lang="it-IT" dirty="0"/>
          </a:p>
        </p:txBody>
      </p:sp>
      <p:sp>
        <p:nvSpPr>
          <p:cNvPr id="9" name="Segnaposto piè di pagina 8">
            <a:extLst>
              <a:ext uri="{FF2B5EF4-FFF2-40B4-BE49-F238E27FC236}">
                <a16:creationId xmlns:a16="http://schemas.microsoft.com/office/drawing/2014/main" id="{18E5272F-DFC5-5772-4712-8FCC4318858A}"/>
              </a:ext>
            </a:extLst>
          </p:cNvPr>
          <p:cNvSpPr>
            <a:spLocks noGrp="1"/>
          </p:cNvSpPr>
          <p:nvPr>
            <p:ph type="ftr" sz="quarter" idx="11"/>
          </p:nvPr>
        </p:nvSpPr>
        <p:spPr/>
        <p:txBody>
          <a:bodyPr/>
          <a:lstStyle/>
          <a:p>
            <a:endParaRPr lang="it-IT" dirty="0"/>
          </a:p>
        </p:txBody>
      </p:sp>
    </p:spTree>
    <p:extLst>
      <p:ext uri="{BB962C8B-B14F-4D97-AF65-F5344CB8AC3E}">
        <p14:creationId xmlns:p14="http://schemas.microsoft.com/office/powerpoint/2010/main" val="12860042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1842776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olo e contenuto">
    <p:spTree>
      <p:nvGrpSpPr>
        <p:cNvPr id="1" name=""/>
        <p:cNvGrpSpPr/>
        <p:nvPr/>
      </p:nvGrpSpPr>
      <p:grpSpPr>
        <a:xfrm>
          <a:off x="0" y="0"/>
          <a:ext cx="0" cy="0"/>
          <a:chOff x="0" y="0"/>
          <a:chExt cx="0" cy="0"/>
        </a:xfrm>
      </p:grpSpPr>
      <p:cxnSp>
        <p:nvCxnSpPr>
          <p:cNvPr id="3" name="Connettore 1 2"/>
          <p:cNvCxnSpPr/>
          <p:nvPr userDrawn="1"/>
        </p:nvCxnSpPr>
        <p:spPr>
          <a:xfrm>
            <a:off x="344856" y="548680"/>
            <a:ext cx="11486677" cy="0"/>
          </a:xfrm>
          <a:prstGeom prst="line">
            <a:avLst/>
          </a:prstGeom>
          <a:ln>
            <a:solidFill>
              <a:schemeClr val="bg1">
                <a:lumMod val="50000"/>
              </a:schemeClr>
            </a:solidFill>
          </a:ln>
        </p:spPr>
        <p:style>
          <a:lnRef idx="2">
            <a:schemeClr val="accent6"/>
          </a:lnRef>
          <a:fillRef idx="0">
            <a:schemeClr val="accent6"/>
          </a:fillRef>
          <a:effectRef idx="1">
            <a:schemeClr val="accent6"/>
          </a:effectRef>
          <a:fontRef idx="minor">
            <a:schemeClr val="tx1"/>
          </a:fontRef>
        </p:style>
      </p:cxnSp>
      <p:cxnSp>
        <p:nvCxnSpPr>
          <p:cNvPr id="4" name="Connettore 1 3"/>
          <p:cNvCxnSpPr/>
          <p:nvPr userDrawn="1"/>
        </p:nvCxnSpPr>
        <p:spPr>
          <a:xfrm>
            <a:off x="356324" y="6164809"/>
            <a:ext cx="11486392" cy="0"/>
          </a:xfrm>
          <a:prstGeom prst="line">
            <a:avLst/>
          </a:prstGeom>
          <a:ln>
            <a:solidFill>
              <a:schemeClr val="bg1">
                <a:lumMod val="50000"/>
              </a:schemeClr>
            </a:solidFill>
          </a:ln>
        </p:spPr>
        <p:style>
          <a:lnRef idx="2">
            <a:schemeClr val="accent6"/>
          </a:lnRef>
          <a:fillRef idx="0">
            <a:schemeClr val="accent6"/>
          </a:fillRef>
          <a:effectRef idx="1">
            <a:schemeClr val="accent6"/>
          </a:effectRef>
          <a:fontRef idx="minor">
            <a:schemeClr val="tx1"/>
          </a:fontRef>
        </p:style>
      </p:cxnSp>
      <p:sp>
        <p:nvSpPr>
          <p:cNvPr id="5" name="Rectangle 2"/>
          <p:cNvSpPr>
            <a:spLocks noChangeArrowheads="1"/>
          </p:cNvSpPr>
          <p:nvPr userDrawn="1"/>
        </p:nvSpPr>
        <p:spPr bwMode="auto">
          <a:xfrm>
            <a:off x="335360" y="37481"/>
            <a:ext cx="11521280" cy="503495"/>
          </a:xfrm>
          <a:prstGeom prst="rect">
            <a:avLst/>
          </a:prstGeom>
          <a:noFill/>
          <a:ln>
            <a:noFill/>
          </a:ln>
        </p:spPr>
        <p:txBody>
          <a:bodyPr lIns="77925" tIns="38963" rIns="77925" bIns="38963" anchor="ctr"/>
          <a:lstStyle/>
          <a:p>
            <a:pPr marL="361950" indent="-361950" eaLnBrk="0" hangingPunct="0">
              <a:lnSpc>
                <a:spcPct val="80000"/>
              </a:lnSpc>
              <a:tabLst>
                <a:tab pos="355600" algn="l"/>
              </a:tabLst>
            </a:pPr>
            <a:r>
              <a:rPr lang="en-US" sz="1800" b="1" dirty="0">
                <a:solidFill>
                  <a:schemeClr val="tx1">
                    <a:lumMod val="65000"/>
                    <a:lumOff val="35000"/>
                  </a:schemeClr>
                </a:solidFill>
                <a:latin typeface="Californian FB" panose="0207040306080B030204" pitchFamily="18" charset="0"/>
                <a:cs typeface="Times New Roman" pitchFamily="18" charset="0"/>
              </a:rPr>
              <a:t>Disclaimer</a:t>
            </a:r>
          </a:p>
        </p:txBody>
      </p:sp>
      <p:sp>
        <p:nvSpPr>
          <p:cNvPr id="9" name="TextBox 8"/>
          <p:cNvSpPr txBox="1"/>
          <p:nvPr userDrawn="1"/>
        </p:nvSpPr>
        <p:spPr>
          <a:xfrm>
            <a:off x="335362" y="692699"/>
            <a:ext cx="11496172" cy="4838067"/>
          </a:xfrm>
          <a:prstGeom prst="rect">
            <a:avLst/>
          </a:prstGeom>
          <a:noFill/>
        </p:spPr>
        <p:txBody>
          <a:bodyPr wrap="square" lIns="77925" tIns="38963" rIns="77925" bIns="38963" rtlCol="0">
            <a:spAutoFit/>
          </a:bodyPr>
          <a:lstStyle/>
          <a:p>
            <a:pPr marL="0" lvl="1" algn="just">
              <a:lnSpc>
                <a:spcPct val="150000"/>
              </a:lnSpc>
              <a:spcBef>
                <a:spcPts val="1200"/>
              </a:spcBef>
              <a:buClr>
                <a:srgbClr val="C00000"/>
              </a:buClr>
            </a:pPr>
            <a:r>
              <a:rPr lang="it-IT" sz="1200" b="0" i="1" dirty="0">
                <a:latin typeface="Californian FB" panose="0207040306080B030204" pitchFamily="18" charset="0"/>
                <a:cs typeface="Times New Roman" pitchFamily="18" charset="0"/>
              </a:rPr>
              <a:t>Il presente documento è di proprietà di Fineurop Investment Opportunities S.p.A. (di seguito </a:t>
            </a:r>
            <a:r>
              <a:rPr lang="it-IT" sz="1200" b="1" i="1" dirty="0">
                <a:latin typeface="Californian FB" panose="0207040306080B030204" pitchFamily="18" charset="0"/>
                <a:cs typeface="Times New Roman" pitchFamily="18" charset="0"/>
              </a:rPr>
              <a:t>«FIO»).</a:t>
            </a:r>
            <a:r>
              <a:rPr lang="it-IT" sz="1200" b="0" i="1" baseline="0" dirty="0">
                <a:latin typeface="Californian FB" panose="0207040306080B030204" pitchFamily="18" charset="0"/>
                <a:cs typeface="Times New Roman" pitchFamily="18" charset="0"/>
              </a:rPr>
              <a:t> </a:t>
            </a:r>
          </a:p>
          <a:p>
            <a:pPr marL="0" lvl="1" algn="just">
              <a:lnSpc>
                <a:spcPct val="150000"/>
              </a:lnSpc>
              <a:spcBef>
                <a:spcPts val="1200"/>
              </a:spcBef>
              <a:buClr>
                <a:srgbClr val="C00000"/>
              </a:buClr>
            </a:pPr>
            <a:r>
              <a:rPr lang="it-IT" sz="1200" b="0" i="1" baseline="0" dirty="0">
                <a:latin typeface="Californian FB" panose="0207040306080B030204" pitchFamily="18" charset="0"/>
                <a:cs typeface="Times New Roman" pitchFamily="18" charset="0"/>
              </a:rPr>
              <a:t>La riproduzione o qualunque utilizzo del presente documento non modifica in alcun modo il diritto di proprietà di FIO. Tutti i diritti sono riservati. I contenuti non possono, né totalmente né in parte, essere copiati, riprodotti, trasferiti, caricati, pubblicati o distribuiti, senza il preventivo consenso di FIO.</a:t>
            </a:r>
          </a:p>
          <a:p>
            <a:pPr marL="0" lvl="1" algn="just">
              <a:lnSpc>
                <a:spcPct val="150000"/>
              </a:lnSpc>
              <a:spcBef>
                <a:spcPts val="1200"/>
              </a:spcBef>
              <a:buClr>
                <a:srgbClr val="C00000"/>
              </a:buClr>
            </a:pPr>
            <a:r>
              <a:rPr lang="it-IT" sz="1200" b="0" i="1" baseline="0" dirty="0">
                <a:latin typeface="Californian FB" panose="0207040306080B030204" pitchFamily="18" charset="0"/>
                <a:cs typeface="Times New Roman" pitchFamily="18" charset="0"/>
              </a:rPr>
              <a:t>Le informazioni del presente documento sono fornite in buona fede e FIO le ritiene accurate. Si precisa che le informazioni di cui al presente documento sono fornite senza garanzia, implicita od esplicita, di qualsiasi tipo, salvo non altrimenti espressamente disposto. In nessun caso, FIO, i suoi amministratori, direttori, dipendenti,  consulenti, azionisti, saranno ritenuti responsabili per qualsivoglia danno - diretto o indiretto - causato dall’utilizzo di queste informazioni.</a:t>
            </a:r>
          </a:p>
          <a:p>
            <a:pPr marL="0" lvl="1" algn="just">
              <a:lnSpc>
                <a:spcPct val="150000"/>
              </a:lnSpc>
              <a:spcBef>
                <a:spcPts val="1200"/>
              </a:spcBef>
              <a:spcAft>
                <a:spcPts val="1800"/>
              </a:spcAft>
              <a:buClr>
                <a:srgbClr val="C00000"/>
              </a:buClr>
            </a:pPr>
            <a:r>
              <a:rPr lang="it-IT" sz="1200" b="0" i="1" baseline="0" dirty="0">
                <a:latin typeface="Californian FB" panose="0207040306080B030204" pitchFamily="18" charset="0"/>
                <a:cs typeface="Times New Roman" pitchFamily="18" charset="0"/>
              </a:rPr>
              <a:t>Le informazioni fornite nel presente documento sono soggette a cambiamenti senza necessità di comunicazione da parte di FIO.</a:t>
            </a:r>
            <a:r>
              <a:rPr lang="it-IT" sz="1200" b="0" i="0" dirty="0">
                <a:latin typeface="Garamond" panose="02020404030301010803" pitchFamily="18" charset="0"/>
                <a:ea typeface="Times New Roman" panose="02020603050405020304" pitchFamily="18" charset="0"/>
                <a:cs typeface="Arial" panose="020B0604020202020204" pitchFamily="34" charset="0"/>
              </a:rPr>
              <a:t>		</a:t>
            </a:r>
          </a:p>
          <a:p>
            <a:pPr marL="0" lvl="1" algn="ctr">
              <a:lnSpc>
                <a:spcPct val="150000"/>
              </a:lnSpc>
              <a:spcBef>
                <a:spcPts val="1200"/>
              </a:spcBef>
              <a:spcAft>
                <a:spcPts val="2400"/>
              </a:spcAft>
              <a:buClr>
                <a:srgbClr val="C00000"/>
              </a:buClr>
            </a:pPr>
            <a:r>
              <a:rPr lang="it-IT" sz="1200" b="0" i="0" dirty="0">
                <a:latin typeface="Garamond" panose="02020404030301010803" pitchFamily="18" charset="0"/>
                <a:ea typeface="Times New Roman" panose="02020603050405020304" pitchFamily="18" charset="0"/>
                <a:cs typeface="Arial" panose="020B0604020202020204" pitchFamily="34" charset="0"/>
              </a:rPr>
              <a:t>&lt;&gt; </a:t>
            </a:r>
            <a:r>
              <a:rPr lang="it-IT" sz="1200" b="0" i="0" baseline="0" dirty="0">
                <a:latin typeface="Garamond" panose="02020404030301010803" pitchFamily="18" charset="0"/>
                <a:ea typeface="Times New Roman" panose="02020603050405020304" pitchFamily="18" charset="0"/>
                <a:cs typeface="Arial" panose="020B0604020202020204" pitchFamily="34" charset="0"/>
              </a:rPr>
              <a:t> &lt;&gt;  &lt;&gt;</a:t>
            </a:r>
          </a:p>
          <a:p>
            <a:pPr algn="just">
              <a:lnSpc>
                <a:spcPct val="150000"/>
              </a:lnSpc>
              <a:buClr>
                <a:schemeClr val="bg1">
                  <a:lumMod val="50000"/>
                </a:schemeClr>
              </a:buClr>
              <a:tabLst>
                <a:tab pos="177800" algn="l"/>
              </a:tabLst>
            </a:pPr>
            <a:r>
              <a:rPr lang="it-IT" sz="1200" i="1" dirty="0">
                <a:latin typeface="Californian FB" panose="0207040306080B030204" pitchFamily="18" charset="0"/>
              </a:rPr>
              <a:t>FIO, in quanto parte del Gruppo Fineurop, opera in totale indipendenza, riservatezza e assenza di conflitti di interesse.</a:t>
            </a:r>
          </a:p>
          <a:p>
            <a:pPr algn="just">
              <a:lnSpc>
                <a:spcPct val="150000"/>
              </a:lnSpc>
              <a:spcBef>
                <a:spcPts val="1200"/>
              </a:spcBef>
              <a:buClr>
                <a:schemeClr val="bg1">
                  <a:lumMod val="50000"/>
                </a:schemeClr>
              </a:buClr>
              <a:tabLst>
                <a:tab pos="177800" algn="l"/>
              </a:tabLst>
            </a:pPr>
            <a:r>
              <a:rPr lang="it-IT" sz="1200" i="1" dirty="0">
                <a:latin typeface="Californian FB" panose="0207040306080B030204" pitchFamily="18" charset="0"/>
              </a:rPr>
              <a:t>FIO persegue un concetto di responsabilità sociale che va oltre il rispetto delle prescrizioni di legge; l’adozione di pratiche e comportamenti volti al rispetto dell’etica, della socialità e dell’ambiente, nell’ambito dello svolgimento della proprie attività d’investimento, è volta ad ottenere risultati che possano arrecare benefici e vantaggi a sé ma anche al contesto in cui opera. </a:t>
            </a:r>
          </a:p>
          <a:p>
            <a:pPr marL="0" lvl="1" algn="just">
              <a:lnSpc>
                <a:spcPct val="150000"/>
              </a:lnSpc>
              <a:spcBef>
                <a:spcPts val="1200"/>
              </a:spcBef>
              <a:buClr>
                <a:srgbClr val="C00000"/>
              </a:buClr>
            </a:pPr>
            <a:endParaRPr lang="it-IT" sz="1200" b="0" i="1" baseline="0" dirty="0">
              <a:latin typeface="Californian FB" panose="0207040306080B030204" pitchFamily="18" charset="0"/>
              <a:cs typeface="Times New Roman" pitchFamily="18" charset="0"/>
            </a:endParaRPr>
          </a:p>
        </p:txBody>
      </p:sp>
      <p:pic>
        <p:nvPicPr>
          <p:cNvPr id="10" name="Immagine 16"/>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453662" y="46915"/>
            <a:ext cx="393404" cy="486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47138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7"/>
            <a:ext cx="10972800" cy="1143000"/>
          </a:xfrm>
          <a:prstGeom prst="rect">
            <a:avLst/>
          </a:prstGeom>
        </p:spPr>
        <p:txBody>
          <a:bodyPr vert="horz" lIns="77925" tIns="38963" rIns="77925" bIns="38963" rtlCol="0" anchor="ctr">
            <a:normAutofit/>
          </a:bodyPr>
          <a:lstStyle/>
          <a:p>
            <a:r>
              <a:rPr lang="it-IT"/>
              <a:t>Fare clic per modificare lo stile del titolo</a:t>
            </a:r>
          </a:p>
        </p:txBody>
      </p:sp>
      <p:sp>
        <p:nvSpPr>
          <p:cNvPr id="3" name="Segnaposto testo 2"/>
          <p:cNvSpPr>
            <a:spLocks noGrp="1"/>
          </p:cNvSpPr>
          <p:nvPr>
            <p:ph type="body" idx="1"/>
          </p:nvPr>
        </p:nvSpPr>
        <p:spPr>
          <a:xfrm>
            <a:off x="609600" y="1600206"/>
            <a:ext cx="10972800" cy="4525963"/>
          </a:xfrm>
          <a:prstGeom prst="rect">
            <a:avLst/>
          </a:prstGeom>
        </p:spPr>
        <p:txBody>
          <a:bodyPr vert="horz" lIns="77925" tIns="38963" rIns="77925" bIns="38963"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2"/>
          </p:nvPr>
        </p:nvSpPr>
        <p:spPr>
          <a:xfrm>
            <a:off x="609600" y="6356358"/>
            <a:ext cx="2844800" cy="365125"/>
          </a:xfrm>
          <a:prstGeom prst="rect">
            <a:avLst/>
          </a:prstGeom>
        </p:spPr>
        <p:txBody>
          <a:bodyPr vert="horz" lIns="77925" tIns="38963" rIns="77925" bIns="38963" rtlCol="0" anchor="ctr"/>
          <a:lstStyle>
            <a:lvl1pPr algn="l">
              <a:defRPr sz="1000">
                <a:solidFill>
                  <a:schemeClr val="tx1">
                    <a:tint val="75000"/>
                  </a:schemeClr>
                </a:solidFill>
              </a:defRPr>
            </a:lvl1pPr>
          </a:lstStyle>
          <a:p>
            <a:fld id="{1A0166B2-478D-4B9F-A2AE-7D492AB73DD7}" type="datetimeFigureOut">
              <a:rPr lang="it-IT" smtClean="0"/>
              <a:pPr/>
              <a:t>20/09/2024</a:t>
            </a:fld>
            <a:endParaRPr lang="it-IT" dirty="0"/>
          </a:p>
        </p:txBody>
      </p:sp>
      <p:sp>
        <p:nvSpPr>
          <p:cNvPr id="5" name="Segnaposto piè di pagina 4"/>
          <p:cNvSpPr>
            <a:spLocks noGrp="1"/>
          </p:cNvSpPr>
          <p:nvPr>
            <p:ph type="ftr" sz="quarter" idx="3"/>
          </p:nvPr>
        </p:nvSpPr>
        <p:spPr>
          <a:xfrm>
            <a:off x="4204304" y="6356358"/>
            <a:ext cx="3860800" cy="365125"/>
          </a:xfrm>
          <a:prstGeom prst="rect">
            <a:avLst/>
          </a:prstGeom>
        </p:spPr>
        <p:txBody>
          <a:bodyPr vert="horz" lIns="77925" tIns="38963" rIns="77925" bIns="38963" rtlCol="0" anchor="ctr"/>
          <a:lstStyle>
            <a:lvl1pPr algn="ctr">
              <a:defRPr sz="1000">
                <a:solidFill>
                  <a:schemeClr val="tx1">
                    <a:tint val="75000"/>
                  </a:schemeClr>
                </a:solidFill>
              </a:defRPr>
            </a:lvl1pPr>
          </a:lstStyle>
          <a:p>
            <a:endParaRPr lang="it-IT" dirty="0"/>
          </a:p>
        </p:txBody>
      </p:sp>
    </p:spTree>
    <p:extLst>
      <p:ext uri="{BB962C8B-B14F-4D97-AF65-F5344CB8AC3E}">
        <p14:creationId xmlns:p14="http://schemas.microsoft.com/office/powerpoint/2010/main" val="1618130635"/>
      </p:ext>
    </p:extLst>
  </p:cSld>
  <p:clrMap bg1="lt1" tx1="dk1" bg2="lt2" tx2="dk2" accent1="accent1" accent2="accent2" accent3="accent3" accent4="accent4" accent5="accent5" accent6="accent6" hlink="hlink" folHlink="folHlink"/>
  <p:sldLayoutIdLst>
    <p:sldLayoutId id="2147483663" r:id="rId1"/>
    <p:sldLayoutId id="2147483671" r:id="rId2"/>
  </p:sldLayoutIdLst>
  <p:txStyles>
    <p:titleStyle>
      <a:lvl1pPr algn="ctr" defTabSz="779252" rtl="0" eaLnBrk="1" latinLnBrk="0" hangingPunct="1">
        <a:spcBef>
          <a:spcPct val="0"/>
        </a:spcBef>
        <a:buNone/>
        <a:defRPr sz="3700" kern="1200">
          <a:solidFill>
            <a:schemeClr val="tx1"/>
          </a:solidFill>
          <a:latin typeface="+mj-lt"/>
          <a:ea typeface="+mj-ea"/>
          <a:cs typeface="+mj-cs"/>
        </a:defRPr>
      </a:lvl1pPr>
    </p:titleStyle>
    <p:bodyStyle>
      <a:lvl1pPr marL="292219" indent="-292219" algn="l" defTabSz="779252"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33142" indent="-243516" algn="l" defTabSz="779252"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974065" indent="-194813" algn="l" defTabSz="779252"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63690"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4pPr>
      <a:lvl5pPr marL="1753316"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5pPr>
      <a:lvl6pPr marL="2142942"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6pPr>
      <a:lvl7pPr marL="2532568"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7pPr>
      <a:lvl8pPr marL="2922194"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8pPr>
      <a:lvl9pPr marL="3311820"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7"/>
            <a:ext cx="10972800" cy="1143000"/>
          </a:xfrm>
          <a:prstGeom prst="rect">
            <a:avLst/>
          </a:prstGeom>
        </p:spPr>
        <p:txBody>
          <a:bodyPr vert="horz" lIns="77925" tIns="38963" rIns="77925" bIns="38963" rtlCol="0" anchor="ctr">
            <a:normAutofit/>
          </a:bodyPr>
          <a:lstStyle/>
          <a:p>
            <a:r>
              <a:rPr lang="it-IT"/>
              <a:t>Fare clic per modificare lo stile del titolo</a:t>
            </a:r>
          </a:p>
        </p:txBody>
      </p:sp>
      <p:sp>
        <p:nvSpPr>
          <p:cNvPr id="3" name="Segnaposto testo 2"/>
          <p:cNvSpPr>
            <a:spLocks noGrp="1"/>
          </p:cNvSpPr>
          <p:nvPr>
            <p:ph type="body" idx="1"/>
          </p:nvPr>
        </p:nvSpPr>
        <p:spPr>
          <a:xfrm>
            <a:off x="609600" y="1600206"/>
            <a:ext cx="10972800" cy="4525963"/>
          </a:xfrm>
          <a:prstGeom prst="rect">
            <a:avLst/>
          </a:prstGeom>
        </p:spPr>
        <p:txBody>
          <a:bodyPr vert="horz" lIns="77925" tIns="38963" rIns="77925" bIns="38963"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2"/>
          </p:nvPr>
        </p:nvSpPr>
        <p:spPr>
          <a:xfrm>
            <a:off x="609600" y="6356358"/>
            <a:ext cx="2844800" cy="365125"/>
          </a:xfrm>
          <a:prstGeom prst="rect">
            <a:avLst/>
          </a:prstGeom>
        </p:spPr>
        <p:txBody>
          <a:bodyPr vert="horz" lIns="77925" tIns="38963" rIns="77925" bIns="38963" rtlCol="0" anchor="ctr"/>
          <a:lstStyle>
            <a:lvl1pPr algn="l">
              <a:defRPr sz="1000">
                <a:solidFill>
                  <a:schemeClr val="tx1">
                    <a:tint val="75000"/>
                  </a:schemeClr>
                </a:solidFill>
              </a:defRPr>
            </a:lvl1pPr>
          </a:lstStyle>
          <a:p>
            <a:fld id="{1A0166B2-478D-4B9F-A2AE-7D492AB73DD7}" type="datetimeFigureOut">
              <a:rPr lang="it-IT" smtClean="0"/>
              <a:pPr/>
              <a:t>20/09/2024</a:t>
            </a:fld>
            <a:endParaRPr lang="it-IT" dirty="0"/>
          </a:p>
        </p:txBody>
      </p:sp>
      <p:sp>
        <p:nvSpPr>
          <p:cNvPr id="5" name="Segnaposto piè di pagina 4"/>
          <p:cNvSpPr>
            <a:spLocks noGrp="1"/>
          </p:cNvSpPr>
          <p:nvPr>
            <p:ph type="ftr" sz="quarter" idx="3"/>
          </p:nvPr>
        </p:nvSpPr>
        <p:spPr>
          <a:xfrm>
            <a:off x="4204304" y="6356358"/>
            <a:ext cx="3860800" cy="365125"/>
          </a:xfrm>
          <a:prstGeom prst="rect">
            <a:avLst/>
          </a:prstGeom>
        </p:spPr>
        <p:txBody>
          <a:bodyPr vert="horz" lIns="77925" tIns="38963" rIns="77925" bIns="38963" rtlCol="0" anchor="ctr"/>
          <a:lstStyle>
            <a:lvl1pPr algn="ctr">
              <a:defRPr sz="1000">
                <a:solidFill>
                  <a:schemeClr val="tx1">
                    <a:tint val="75000"/>
                  </a:schemeClr>
                </a:solidFill>
              </a:defRPr>
            </a:lvl1pPr>
          </a:lstStyle>
          <a:p>
            <a:endParaRPr lang="it-IT" dirty="0"/>
          </a:p>
        </p:txBody>
      </p:sp>
    </p:spTree>
    <p:extLst>
      <p:ext uri="{BB962C8B-B14F-4D97-AF65-F5344CB8AC3E}">
        <p14:creationId xmlns:p14="http://schemas.microsoft.com/office/powerpoint/2010/main" val="3729657065"/>
      </p:ext>
    </p:extLst>
  </p:cSld>
  <p:clrMap bg1="lt1" tx1="dk1" bg2="lt2" tx2="dk2" accent1="accent1" accent2="accent2" accent3="accent3" accent4="accent4" accent5="accent5" accent6="accent6" hlink="hlink" folHlink="folHlink"/>
  <p:sldLayoutIdLst>
    <p:sldLayoutId id="2147483668" r:id="rId1"/>
  </p:sldLayoutIdLst>
  <p:txStyles>
    <p:titleStyle>
      <a:lvl1pPr algn="ctr" defTabSz="779252" rtl="0" eaLnBrk="1" latinLnBrk="0" hangingPunct="1">
        <a:spcBef>
          <a:spcPct val="0"/>
        </a:spcBef>
        <a:buNone/>
        <a:defRPr sz="3700" kern="1200">
          <a:solidFill>
            <a:schemeClr val="tx1"/>
          </a:solidFill>
          <a:latin typeface="+mj-lt"/>
          <a:ea typeface="+mj-ea"/>
          <a:cs typeface="+mj-cs"/>
        </a:defRPr>
      </a:lvl1pPr>
    </p:titleStyle>
    <p:bodyStyle>
      <a:lvl1pPr marL="292219" indent="-292219" algn="l" defTabSz="779252"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33142" indent="-243516" algn="l" defTabSz="779252"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974065" indent="-194813" algn="l" defTabSz="779252"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363690"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4pPr>
      <a:lvl5pPr marL="1753316"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5pPr>
      <a:lvl6pPr marL="2142942"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6pPr>
      <a:lvl7pPr marL="2532568"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7pPr>
      <a:lvl8pPr marL="2922194"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8pPr>
      <a:lvl9pPr marL="3311820" indent="-194813" algn="l" defTabSz="779252" rtl="0" eaLnBrk="1" latinLnBrk="0"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it.linkedin.com/company/fineuropinvestmentopportunitiesfio-fineuropgroup"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ttangolo 35">
            <a:extLst>
              <a:ext uri="{FF2B5EF4-FFF2-40B4-BE49-F238E27FC236}">
                <a16:creationId xmlns:a16="http://schemas.microsoft.com/office/drawing/2014/main" id="{B79A6736-1D09-9BA1-B25C-9C6C38E34291}"/>
              </a:ext>
            </a:extLst>
          </p:cNvPr>
          <p:cNvSpPr>
            <a:spLocks noGrp="1" noRot="1" noMove="1" noResize="1" noEditPoints="1" noAdjustHandles="1" noChangeArrowheads="1" noChangeShapeType="1"/>
          </p:cNvSpPr>
          <p:nvPr/>
        </p:nvSpPr>
        <p:spPr>
          <a:xfrm>
            <a:off x="0" y="0"/>
            <a:ext cx="12190476" cy="6858000"/>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F3B12725-9225-1A7A-B657-3E5D125E5FD8}"/>
              </a:ext>
            </a:extLst>
          </p:cNvPr>
          <p:cNvSpPr>
            <a:spLocks noGrp="1" noRot="1" noMove="1" noResize="1" noEditPoints="1" noAdjustHandles="1" noChangeArrowheads="1" noChangeShapeType="1"/>
          </p:cNvSpPr>
          <p:nvPr/>
        </p:nvSpPr>
        <p:spPr>
          <a:xfrm>
            <a:off x="2400" y="0"/>
            <a:ext cx="12189600" cy="6858000"/>
          </a:xfrm>
          <a:prstGeom prst="rect">
            <a:avLst/>
          </a:prstGeom>
          <a:solidFill>
            <a:schemeClr val="bg1">
              <a:alpha val="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descr="Immagine che contiene aria aperta, cielo, colonna, edificio&#10;&#10;Descrizione generata automaticamente">
            <a:extLst>
              <a:ext uri="{FF2B5EF4-FFF2-40B4-BE49-F238E27FC236}">
                <a16:creationId xmlns:a16="http://schemas.microsoft.com/office/drawing/2014/main" id="{77ED3D87-A6C9-A895-3C8C-B583B9750D11}"/>
              </a:ext>
            </a:extLst>
          </p:cNvPr>
          <p:cNvPicPr>
            <a:picLocks noGrp="1" noRot="1" noChangeAspect="1" noMove="1" noResize="1" noEditPoints="1" noAdjustHandles="1" noChangeArrowheads="1" noChangeShapeType="1" noCrop="1"/>
          </p:cNvPicPr>
          <p:nvPr/>
        </p:nvPicPr>
        <p:blipFill>
          <a:blip r:embed="rId3">
            <a:alphaModFix amt="85000"/>
            <a:extLst>
              <a:ext uri="{BEBA8EAE-BF5A-486C-A8C5-ECC9F3942E4B}">
                <a14:imgProps xmlns:a14="http://schemas.microsoft.com/office/drawing/2010/main">
                  <a14:imgLayer r:embed="rId4">
                    <a14:imgEffect>
                      <a14:colorTemperature colorTemp="7215"/>
                    </a14:imgEffect>
                    <a14:imgEffect>
                      <a14:saturation sat="0"/>
                    </a14:imgEffect>
                    <a14:imgEffect>
                      <a14:brightnessContrast bright="40000" contrast="-26000"/>
                    </a14:imgEffect>
                  </a14:imgLayer>
                </a14:imgProps>
              </a:ext>
              <a:ext uri="{28A0092B-C50C-407E-A947-70E740481C1C}">
                <a14:useLocalDpi xmlns:a14="http://schemas.microsoft.com/office/drawing/2010/main" val="0"/>
              </a:ext>
            </a:extLst>
          </a:blip>
          <a:srcRect t="3652" b="40108"/>
          <a:stretch/>
        </p:blipFill>
        <p:spPr>
          <a:xfrm>
            <a:off x="118564" y="115991"/>
            <a:ext cx="11949708" cy="6624000"/>
          </a:xfrm>
          <a:prstGeom prst="rect">
            <a:avLst/>
          </a:prstGeom>
          <a:noFill/>
        </p:spPr>
      </p:pic>
      <p:sp>
        <p:nvSpPr>
          <p:cNvPr id="48" name="Figura a mano libera: forma 47">
            <a:extLst>
              <a:ext uri="{FF2B5EF4-FFF2-40B4-BE49-F238E27FC236}">
                <a16:creationId xmlns:a16="http://schemas.microsoft.com/office/drawing/2014/main" id="{E54A44FD-9A8E-E530-D871-1C1DF8FD7A15}"/>
              </a:ext>
            </a:extLst>
          </p:cNvPr>
          <p:cNvSpPr>
            <a:spLocks noGrp="1" noRot="1" noMove="1" noResize="1" noEditPoints="1" noAdjustHandles="1" noChangeArrowheads="1" noChangeShapeType="1"/>
          </p:cNvSpPr>
          <p:nvPr/>
        </p:nvSpPr>
        <p:spPr>
          <a:xfrm>
            <a:off x="116628" y="1542778"/>
            <a:ext cx="11953348" cy="5199231"/>
          </a:xfrm>
          <a:custGeom>
            <a:avLst/>
            <a:gdLst>
              <a:gd name="connsiteX0" fmla="*/ 2342967 w 11953348"/>
              <a:gd name="connsiteY0" fmla="*/ 0 h 5199231"/>
              <a:gd name="connsiteX1" fmla="*/ 5050017 w 11953348"/>
              <a:gd name="connsiteY1" fmla="*/ 0 h 5199231"/>
              <a:gd name="connsiteX2" fmla="*/ 7137587 w 11953348"/>
              <a:gd name="connsiteY2" fmla="*/ 4046462 h 5199231"/>
              <a:gd name="connsiteX3" fmla="*/ 11953348 w 11953348"/>
              <a:gd name="connsiteY3" fmla="*/ 4046462 h 5199231"/>
              <a:gd name="connsiteX4" fmla="*/ 11953348 w 11953348"/>
              <a:gd name="connsiteY4" fmla="*/ 5199231 h 5199231"/>
              <a:gd name="connsiteX5" fmla="*/ 0 w 11953348"/>
              <a:gd name="connsiteY5" fmla="*/ 5199231 h 5199231"/>
              <a:gd name="connsiteX6" fmla="*/ 0 w 11953348"/>
              <a:gd name="connsiteY6" fmla="*/ 4046462 h 5199231"/>
              <a:gd name="connsiteX7" fmla="*/ 0 w 11953348"/>
              <a:gd name="connsiteY7" fmla="*/ 4046462 h 5199231"/>
              <a:gd name="connsiteX8" fmla="*/ 0 w 11953348"/>
              <a:gd name="connsiteY8" fmla="*/ 3 h 5199231"/>
              <a:gd name="connsiteX9" fmla="*/ 2342969 w 11953348"/>
              <a:gd name="connsiteY9" fmla="*/ 3 h 519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53348" h="5199231">
                <a:moveTo>
                  <a:pt x="2342967" y="0"/>
                </a:moveTo>
                <a:lnTo>
                  <a:pt x="5050017" y="0"/>
                </a:lnTo>
                <a:lnTo>
                  <a:pt x="7137587" y="4046462"/>
                </a:lnTo>
                <a:lnTo>
                  <a:pt x="11953348" y="4046462"/>
                </a:lnTo>
                <a:lnTo>
                  <a:pt x="11953348" y="5199231"/>
                </a:lnTo>
                <a:lnTo>
                  <a:pt x="0" y="5199231"/>
                </a:lnTo>
                <a:lnTo>
                  <a:pt x="0" y="4046462"/>
                </a:lnTo>
                <a:lnTo>
                  <a:pt x="0" y="4046462"/>
                </a:lnTo>
                <a:lnTo>
                  <a:pt x="0" y="3"/>
                </a:lnTo>
                <a:lnTo>
                  <a:pt x="2342969" y="3"/>
                </a:lnTo>
                <a:close/>
              </a:path>
            </a:pathLst>
          </a:custGeom>
          <a:solidFill>
            <a:srgbClr val="BCB8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a:p>
        </p:txBody>
      </p:sp>
      <p:sp>
        <p:nvSpPr>
          <p:cNvPr id="51" name="Parallelogramma 50">
            <a:extLst>
              <a:ext uri="{FF2B5EF4-FFF2-40B4-BE49-F238E27FC236}">
                <a16:creationId xmlns:a16="http://schemas.microsoft.com/office/drawing/2014/main" id="{BB547DE6-3AD8-0013-755F-935BA452964B}"/>
              </a:ext>
            </a:extLst>
          </p:cNvPr>
          <p:cNvSpPr>
            <a:spLocks noGrp="1" noRot="1" noMove="1" noResize="1" noEditPoints="1" noAdjustHandles="1" noChangeArrowheads="1" noChangeShapeType="1"/>
          </p:cNvSpPr>
          <p:nvPr/>
        </p:nvSpPr>
        <p:spPr>
          <a:xfrm flipV="1">
            <a:off x="9048328" y="1700806"/>
            <a:ext cx="1440160" cy="2909637"/>
          </a:xfrm>
          <a:prstGeom prst="parallelogram">
            <a:avLst>
              <a:gd name="adj" fmla="val 65422"/>
            </a:avLst>
          </a:prstGeom>
          <a:solidFill>
            <a:srgbClr val="BCB8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Parallelogramma 51">
            <a:extLst>
              <a:ext uri="{FF2B5EF4-FFF2-40B4-BE49-F238E27FC236}">
                <a16:creationId xmlns:a16="http://schemas.microsoft.com/office/drawing/2014/main" id="{D0C48AC8-F1BE-7538-B6DA-5F497058B426}"/>
              </a:ext>
            </a:extLst>
          </p:cNvPr>
          <p:cNvSpPr>
            <a:spLocks noGrp="1" noRot="1" noMove="1" noResize="1" noEditPoints="1" noAdjustHandles="1" noChangeArrowheads="1" noChangeShapeType="1"/>
          </p:cNvSpPr>
          <p:nvPr/>
        </p:nvSpPr>
        <p:spPr>
          <a:xfrm flipV="1">
            <a:off x="10271120" y="2913768"/>
            <a:ext cx="1008112" cy="1684359"/>
          </a:xfrm>
          <a:prstGeom prst="parallelogram">
            <a:avLst>
              <a:gd name="adj" fmla="val 53715"/>
            </a:avLst>
          </a:prstGeom>
          <a:solidFill>
            <a:schemeClr val="accent1">
              <a:lumMod val="50000"/>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CasellaDiTesto 52">
            <a:extLst>
              <a:ext uri="{FF2B5EF4-FFF2-40B4-BE49-F238E27FC236}">
                <a16:creationId xmlns:a16="http://schemas.microsoft.com/office/drawing/2014/main" id="{B8A85CFB-14B6-7C2B-40AC-10B6FB57C60D}"/>
              </a:ext>
            </a:extLst>
          </p:cNvPr>
          <p:cNvSpPr txBox="1">
            <a:spLocks noGrp="1" noRot="1" noMove="1" noResize="1" noEditPoints="1" noAdjustHandles="1" noChangeArrowheads="1" noChangeShapeType="1"/>
          </p:cNvSpPr>
          <p:nvPr/>
        </p:nvSpPr>
        <p:spPr>
          <a:xfrm>
            <a:off x="263351" y="1780381"/>
            <a:ext cx="8662773" cy="3785652"/>
          </a:xfrm>
          <a:prstGeom prst="rect">
            <a:avLst/>
          </a:prstGeom>
          <a:noFill/>
        </p:spPr>
        <p:txBody>
          <a:bodyPr wrap="square" rtlCol="0">
            <a:spAutoFit/>
          </a:bodyPr>
          <a:lstStyle/>
          <a:p>
            <a:r>
              <a:rPr lang="it-IT" sz="6000" b="1" dirty="0">
                <a:solidFill>
                  <a:schemeClr val="bg1"/>
                </a:solidFill>
                <a:latin typeface="Aptos Black" panose="020B0004020202020204" pitchFamily="34" charset="0"/>
                <a:cs typeface="Aharoni" panose="02010803020104030203" pitchFamily="2" charset="-79"/>
              </a:rPr>
              <a:t>LA LIQUIDAZIONE GIUDIZIALE E IL CONCORDATO</a:t>
            </a:r>
          </a:p>
          <a:p>
            <a:r>
              <a:rPr lang="it-IT" sz="6000" b="1" dirty="0">
                <a:solidFill>
                  <a:schemeClr val="bg1"/>
                </a:solidFill>
                <a:latin typeface="Aptos Black" panose="020B0004020202020204" pitchFamily="34" charset="0"/>
                <a:cs typeface="Aharoni" panose="02010803020104030203" pitchFamily="2" charset="-79"/>
              </a:rPr>
              <a:t>EX ART. 240 E SS. CCII</a:t>
            </a:r>
          </a:p>
        </p:txBody>
      </p:sp>
      <p:sp>
        <p:nvSpPr>
          <p:cNvPr id="63" name="Figura a mano libera: forma 62">
            <a:extLst>
              <a:ext uri="{FF2B5EF4-FFF2-40B4-BE49-F238E27FC236}">
                <a16:creationId xmlns:a16="http://schemas.microsoft.com/office/drawing/2014/main" id="{24924CDF-4D1A-00CE-7BAF-12B44E0DE7B7}"/>
              </a:ext>
            </a:extLst>
          </p:cNvPr>
          <p:cNvSpPr>
            <a:spLocks noGrp="1" noRot="1" noMove="1" noResize="1" noEditPoints="1" noAdjustHandles="1" noChangeArrowheads="1" noChangeShapeType="1"/>
          </p:cNvSpPr>
          <p:nvPr/>
        </p:nvSpPr>
        <p:spPr>
          <a:xfrm>
            <a:off x="90464" y="5702616"/>
            <a:ext cx="11977808" cy="1037375"/>
          </a:xfrm>
          <a:custGeom>
            <a:avLst/>
            <a:gdLst>
              <a:gd name="connsiteX0" fmla="*/ 10291012 w 11953348"/>
              <a:gd name="connsiteY0" fmla="*/ 0 h 1037375"/>
              <a:gd name="connsiteX1" fmla="*/ 11469704 w 11953348"/>
              <a:gd name="connsiteY1" fmla="*/ 0 h 1037375"/>
              <a:gd name="connsiteX2" fmla="*/ 11953348 w 11953348"/>
              <a:gd name="connsiteY2" fmla="*/ 1037372 h 1037375"/>
              <a:gd name="connsiteX3" fmla="*/ 10870520 w 11953348"/>
              <a:gd name="connsiteY3" fmla="*/ 1037372 h 1037375"/>
              <a:gd name="connsiteX4" fmla="*/ 10870520 w 11953348"/>
              <a:gd name="connsiteY4" fmla="*/ 1037375 h 1037375"/>
              <a:gd name="connsiteX5" fmla="*/ 0 w 11953348"/>
              <a:gd name="connsiteY5" fmla="*/ 1037375 h 1037375"/>
              <a:gd name="connsiteX6" fmla="*/ 0 w 11953348"/>
              <a:gd name="connsiteY6" fmla="*/ 2 h 1037375"/>
              <a:gd name="connsiteX7" fmla="*/ 10291013 w 11953348"/>
              <a:gd name="connsiteY7" fmla="*/ 2 h 103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53348" h="1037375">
                <a:moveTo>
                  <a:pt x="10291012" y="0"/>
                </a:moveTo>
                <a:lnTo>
                  <a:pt x="11469704" y="0"/>
                </a:lnTo>
                <a:lnTo>
                  <a:pt x="11953348" y="1037372"/>
                </a:lnTo>
                <a:lnTo>
                  <a:pt x="10870520" y="1037372"/>
                </a:lnTo>
                <a:lnTo>
                  <a:pt x="10870520" y="1037375"/>
                </a:lnTo>
                <a:lnTo>
                  <a:pt x="0" y="1037375"/>
                </a:lnTo>
                <a:lnTo>
                  <a:pt x="0" y="2"/>
                </a:lnTo>
                <a:lnTo>
                  <a:pt x="10291013" y="2"/>
                </a:ln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r>
              <a:rPr lang="it-IT" sz="2400" dirty="0">
                <a:solidFill>
                  <a:schemeClr val="accent1">
                    <a:lumMod val="50000"/>
                  </a:schemeClr>
                </a:solidFill>
                <a:latin typeface="Arial" panose="020B0604020202020204" pitchFamily="34" charset="0"/>
                <a:cs typeface="Arial" panose="020B0604020202020204" pitchFamily="34" charset="0"/>
              </a:rPr>
              <a:t>Lunedì </a:t>
            </a:r>
            <a:r>
              <a:rPr lang="it-IT" sz="2400" b="1" dirty="0">
                <a:solidFill>
                  <a:schemeClr val="accent1">
                    <a:lumMod val="50000"/>
                  </a:schemeClr>
                </a:solidFill>
                <a:latin typeface="Arial" panose="020B0604020202020204" pitchFamily="34" charset="0"/>
                <a:cs typeface="Arial" panose="020B0604020202020204" pitchFamily="34" charset="0"/>
              </a:rPr>
              <a:t>23 settembre </a:t>
            </a:r>
            <a:r>
              <a:rPr lang="it-IT" sz="2400" dirty="0">
                <a:solidFill>
                  <a:schemeClr val="accent1">
                    <a:lumMod val="50000"/>
                  </a:schemeClr>
                </a:solidFill>
                <a:latin typeface="Arial" panose="020B0604020202020204" pitchFamily="34" charset="0"/>
                <a:cs typeface="Arial" panose="020B0604020202020204" pitchFamily="34" charset="0"/>
              </a:rPr>
              <a:t>2024</a:t>
            </a:r>
          </a:p>
          <a:p>
            <a:r>
              <a:rPr lang="it-IT" sz="2400" dirty="0">
                <a:solidFill>
                  <a:schemeClr val="accent1">
                    <a:lumMod val="50000"/>
                  </a:schemeClr>
                </a:solidFill>
                <a:latin typeface="Arial" panose="020B0604020202020204" pitchFamily="34" charset="0"/>
                <a:cs typeface="Arial" panose="020B0604020202020204" pitchFamily="34" charset="0"/>
              </a:rPr>
              <a:t>Dalle ore </a:t>
            </a:r>
            <a:r>
              <a:rPr lang="it-IT" sz="2400" b="1" dirty="0">
                <a:solidFill>
                  <a:schemeClr val="accent1">
                    <a:lumMod val="50000"/>
                  </a:schemeClr>
                </a:solidFill>
                <a:latin typeface="Arial" panose="020B0604020202020204" pitchFamily="34" charset="0"/>
                <a:cs typeface="Arial" panose="020B0604020202020204" pitchFamily="34" charset="0"/>
              </a:rPr>
              <a:t>15:00 </a:t>
            </a:r>
            <a:r>
              <a:rPr lang="it-IT" sz="2400" dirty="0">
                <a:solidFill>
                  <a:schemeClr val="accent1">
                    <a:lumMod val="50000"/>
                  </a:schemeClr>
                </a:solidFill>
                <a:latin typeface="Arial" panose="020B0604020202020204" pitchFamily="34" charset="0"/>
                <a:cs typeface="Arial" panose="020B0604020202020204" pitchFamily="34" charset="0"/>
              </a:rPr>
              <a:t>alle ore </a:t>
            </a:r>
            <a:r>
              <a:rPr lang="it-IT" sz="2400" b="1" dirty="0">
                <a:solidFill>
                  <a:schemeClr val="accent1">
                    <a:lumMod val="50000"/>
                  </a:schemeClr>
                </a:solidFill>
                <a:latin typeface="Arial" panose="020B0604020202020204" pitchFamily="34" charset="0"/>
                <a:cs typeface="Arial" panose="020B0604020202020204" pitchFamily="34" charset="0"/>
              </a:rPr>
              <a:t>19:00</a:t>
            </a:r>
          </a:p>
        </p:txBody>
      </p:sp>
      <p:sp>
        <p:nvSpPr>
          <p:cNvPr id="64" name="CasellaDiTesto 63">
            <a:extLst>
              <a:ext uri="{FF2B5EF4-FFF2-40B4-BE49-F238E27FC236}">
                <a16:creationId xmlns:a16="http://schemas.microsoft.com/office/drawing/2014/main" id="{D1A81E1E-B2F3-6683-0B85-E0178CBBCEB3}"/>
              </a:ext>
            </a:extLst>
          </p:cNvPr>
          <p:cNvSpPr txBox="1">
            <a:spLocks noGrp="1" noRot="1" noMove="1" noResize="1" noEditPoints="1" noAdjustHandles="1" noChangeArrowheads="1" noChangeShapeType="1"/>
          </p:cNvSpPr>
          <p:nvPr/>
        </p:nvSpPr>
        <p:spPr>
          <a:xfrm>
            <a:off x="6456712" y="5811089"/>
            <a:ext cx="5183232" cy="830997"/>
          </a:xfrm>
          <a:prstGeom prst="rect">
            <a:avLst/>
          </a:prstGeom>
          <a:noFill/>
        </p:spPr>
        <p:txBody>
          <a:bodyPr wrap="square" rtlCol="0">
            <a:spAutoFit/>
          </a:bodyPr>
          <a:lstStyle/>
          <a:p>
            <a:pPr algn="r"/>
            <a:r>
              <a:rPr lang="it-IT" sz="2400" b="1" dirty="0">
                <a:solidFill>
                  <a:schemeClr val="accent1">
                    <a:lumMod val="50000"/>
                  </a:schemeClr>
                </a:solidFill>
                <a:latin typeface="Arial" panose="020B0604020202020204" pitchFamily="34" charset="0"/>
                <a:cs typeface="Arial" panose="020B0604020202020204" pitchFamily="34" charset="0"/>
              </a:rPr>
              <a:t>Convitto Palmieri</a:t>
            </a:r>
          </a:p>
          <a:p>
            <a:pPr algn="r"/>
            <a:r>
              <a:rPr lang="it-IT" sz="2400" dirty="0">
                <a:solidFill>
                  <a:schemeClr val="accent1">
                    <a:lumMod val="50000"/>
                  </a:schemeClr>
                </a:solidFill>
                <a:latin typeface="Arial" panose="020B0604020202020204" pitchFamily="34" charset="0"/>
                <a:cs typeface="Arial" panose="020B0604020202020204" pitchFamily="34" charset="0"/>
              </a:rPr>
              <a:t>Piazzetta Giosuè Carducci Lecce</a:t>
            </a:r>
          </a:p>
        </p:txBody>
      </p:sp>
      <p:sp>
        <p:nvSpPr>
          <p:cNvPr id="35" name="Figura a mano libera: forma 34">
            <a:extLst>
              <a:ext uri="{FF2B5EF4-FFF2-40B4-BE49-F238E27FC236}">
                <a16:creationId xmlns:a16="http://schemas.microsoft.com/office/drawing/2014/main" id="{CF79D9F4-5546-3CD7-E84E-55169BE3EE57}"/>
              </a:ext>
            </a:extLst>
          </p:cNvPr>
          <p:cNvSpPr>
            <a:spLocks noGrp="1" noRot="1" noMove="1" noResize="1" noEditPoints="1" noAdjustHandles="1" noChangeArrowheads="1" noChangeShapeType="1"/>
          </p:cNvSpPr>
          <p:nvPr/>
        </p:nvSpPr>
        <p:spPr>
          <a:xfrm>
            <a:off x="0" y="0"/>
            <a:ext cx="9192344" cy="1584815"/>
          </a:xfrm>
          <a:custGeom>
            <a:avLst/>
            <a:gdLst>
              <a:gd name="connsiteX0" fmla="*/ 0 w 9192344"/>
              <a:gd name="connsiteY0" fmla="*/ 0 h 1700808"/>
              <a:gd name="connsiteX1" fmla="*/ 6100762 w 9192344"/>
              <a:gd name="connsiteY1" fmla="*/ 0 h 1700808"/>
              <a:gd name="connsiteX2" fmla="*/ 7680176 w 9192344"/>
              <a:gd name="connsiteY2" fmla="*/ 0 h 1700808"/>
              <a:gd name="connsiteX3" fmla="*/ 9192344 w 9192344"/>
              <a:gd name="connsiteY3" fmla="*/ 0 h 1700808"/>
              <a:gd name="connsiteX4" fmla="*/ 8323486 w 9192344"/>
              <a:gd name="connsiteY4" fmla="*/ 1700808 h 1700808"/>
              <a:gd name="connsiteX5" fmla="*/ 7680176 w 9192344"/>
              <a:gd name="connsiteY5" fmla="*/ 1700808 h 1700808"/>
              <a:gd name="connsiteX6" fmla="*/ 5231904 w 9192344"/>
              <a:gd name="connsiteY6" fmla="*/ 1700808 h 1700808"/>
              <a:gd name="connsiteX7" fmla="*/ 0 w 9192344"/>
              <a:gd name="connsiteY7" fmla="*/ 1700808 h 1700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92344" h="1700808">
                <a:moveTo>
                  <a:pt x="0" y="0"/>
                </a:moveTo>
                <a:lnTo>
                  <a:pt x="6100762" y="0"/>
                </a:lnTo>
                <a:lnTo>
                  <a:pt x="7680176" y="0"/>
                </a:lnTo>
                <a:lnTo>
                  <a:pt x="9192344" y="0"/>
                </a:lnTo>
                <a:lnTo>
                  <a:pt x="8323486" y="1700808"/>
                </a:lnTo>
                <a:lnTo>
                  <a:pt x="7680176" y="1700808"/>
                </a:lnTo>
                <a:lnTo>
                  <a:pt x="5231904" y="1700808"/>
                </a:lnTo>
                <a:lnTo>
                  <a:pt x="0" y="1700808"/>
                </a:lnTo>
                <a:close/>
              </a:path>
            </a:pathLst>
          </a:cu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a:p>
        </p:txBody>
      </p:sp>
      <p:pic>
        <p:nvPicPr>
          <p:cNvPr id="68" name="Immagine 67" descr="Immagine che contiene testo, Carattere, Elementi grafici, logo&#10;&#10;Descrizione generata automaticamente">
            <a:extLst>
              <a:ext uri="{FF2B5EF4-FFF2-40B4-BE49-F238E27FC236}">
                <a16:creationId xmlns:a16="http://schemas.microsoft.com/office/drawing/2014/main" id="{30694545-DB38-4EFD-54BB-CE5DA739DAC3}"/>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116627" y="82894"/>
            <a:ext cx="2739013" cy="667491"/>
          </a:xfrm>
          <a:prstGeom prst="rect">
            <a:avLst/>
          </a:prstGeom>
        </p:spPr>
      </p:pic>
      <p:pic>
        <p:nvPicPr>
          <p:cNvPr id="70" name="Immagine 69" descr="Immagine che contiene testo, Carattere, logo, design&#10;&#10;Descrizione generata automaticamente">
            <a:extLst>
              <a:ext uri="{FF2B5EF4-FFF2-40B4-BE49-F238E27FC236}">
                <a16:creationId xmlns:a16="http://schemas.microsoft.com/office/drawing/2014/main" id="{3BF6D96E-07F6-7CAA-2FAC-3D3772C05893}"/>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tretch>
            <a:fillRect/>
          </a:stretch>
        </p:blipFill>
        <p:spPr>
          <a:xfrm>
            <a:off x="122024" y="906464"/>
            <a:ext cx="2877632" cy="650312"/>
          </a:xfrm>
          <a:prstGeom prst="rect">
            <a:avLst/>
          </a:prstGeom>
        </p:spPr>
      </p:pic>
      <p:pic>
        <p:nvPicPr>
          <p:cNvPr id="72" name="Immagine 71" descr="Immagine che contiene testo, logo, Carattere, cibo&#10;&#10;Descrizione generata automaticamente">
            <a:extLst>
              <a:ext uri="{FF2B5EF4-FFF2-40B4-BE49-F238E27FC236}">
                <a16:creationId xmlns:a16="http://schemas.microsoft.com/office/drawing/2014/main" id="{88DBF34B-E186-EF82-B803-A6F382339008}"/>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tretch>
            <a:fillRect/>
          </a:stretch>
        </p:blipFill>
        <p:spPr>
          <a:xfrm>
            <a:off x="3233260" y="136297"/>
            <a:ext cx="3023587" cy="1406481"/>
          </a:xfrm>
          <a:prstGeom prst="rect">
            <a:avLst/>
          </a:prstGeom>
        </p:spPr>
      </p:pic>
      <p:pic>
        <p:nvPicPr>
          <p:cNvPr id="66" name="Immagine 65" descr="Immagine che contiene logo, Carattere, design, simbolo&#10;&#10;Descrizione generata automaticamente">
            <a:extLst>
              <a:ext uri="{FF2B5EF4-FFF2-40B4-BE49-F238E27FC236}">
                <a16:creationId xmlns:a16="http://schemas.microsoft.com/office/drawing/2014/main" id="{1BC11F65-CE77-77F6-D164-93E1E619EBD7}"/>
              </a:ext>
            </a:extLst>
          </p:cNvPr>
          <p:cNvPicPr>
            <a:picLocks noGrp="1" noRot="1" noChangeAspect="1" noMove="1" noResize="1" noEditPoints="1" noAdjustHandles="1" noChangeArrowheads="1" noChangeShapeType="1" noCrop="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88088" y="150832"/>
            <a:ext cx="1201557" cy="1290434"/>
          </a:xfrm>
          <a:prstGeom prst="rect">
            <a:avLst/>
          </a:prstGeom>
        </p:spPr>
      </p:pic>
    </p:spTree>
    <p:extLst>
      <p:ext uri="{BB962C8B-B14F-4D97-AF65-F5344CB8AC3E}">
        <p14:creationId xmlns:p14="http://schemas.microsoft.com/office/powerpoint/2010/main" val="41236793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636F723F-156A-4B5A-A0FD-075C8827500B}"/>
              </a:ext>
            </a:extLst>
          </p:cNvPr>
          <p:cNvSpPr txBox="1">
            <a:spLocks/>
          </p:cNvSpPr>
          <p:nvPr/>
        </p:nvSpPr>
        <p:spPr>
          <a:xfrm>
            <a:off x="1199456" y="575521"/>
            <a:ext cx="9217024" cy="849362"/>
          </a:xfrm>
          <a:prstGeom prst="rect">
            <a:avLst/>
          </a:prstGeom>
        </p:spPr>
        <p:txBody>
          <a:bodyPr>
            <a:no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r>
              <a:rPr lang="it-IT" sz="2800" b="1" dirty="0">
                <a:solidFill>
                  <a:schemeClr val="tx2"/>
                </a:solidFill>
                <a:latin typeface="Aptos Black" panose="020B0004020202020204" pitchFamily="34" charset="0"/>
                <a:cs typeface="Times" panose="02020603050405020304" pitchFamily="18" charset="0"/>
              </a:rPr>
              <a:t>Il processo di investimento di FIO</a:t>
            </a:r>
          </a:p>
        </p:txBody>
      </p:sp>
      <p:grpSp>
        <p:nvGrpSpPr>
          <p:cNvPr id="25" name="Gruppo 24">
            <a:extLst>
              <a:ext uri="{FF2B5EF4-FFF2-40B4-BE49-F238E27FC236}">
                <a16:creationId xmlns:a16="http://schemas.microsoft.com/office/drawing/2014/main" id="{90865267-F418-4810-A4C8-686242E9C83A}"/>
              </a:ext>
            </a:extLst>
          </p:cNvPr>
          <p:cNvGrpSpPr/>
          <p:nvPr/>
        </p:nvGrpSpPr>
        <p:grpSpPr>
          <a:xfrm>
            <a:off x="1055440" y="1456251"/>
            <a:ext cx="9573130" cy="4884636"/>
            <a:chOff x="671058" y="2157299"/>
            <a:chExt cx="8220302" cy="4952445"/>
          </a:xfrm>
        </p:grpSpPr>
        <p:sp>
          <p:nvSpPr>
            <p:cNvPr id="6" name="TextBox 3">
              <a:extLst>
                <a:ext uri="{FF2B5EF4-FFF2-40B4-BE49-F238E27FC236}">
                  <a16:creationId xmlns:a16="http://schemas.microsoft.com/office/drawing/2014/main" id="{2C4B54AB-2739-4965-96DD-21B2BA00C233}"/>
                </a:ext>
              </a:extLst>
            </p:cNvPr>
            <p:cNvSpPr txBox="1">
              <a:spLocks noChangeArrowheads="1"/>
            </p:cNvSpPr>
            <p:nvPr/>
          </p:nvSpPr>
          <p:spPr bwMode="auto">
            <a:xfrm>
              <a:off x="2223927" y="2157299"/>
              <a:ext cx="6667433" cy="981294"/>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buClr>
                  <a:schemeClr val="bg1">
                    <a:lumMod val="50000"/>
                  </a:schemeClr>
                </a:buClr>
              </a:pPr>
              <a:r>
                <a:rPr lang="it-IT" sz="1400" dirty="0">
                  <a:solidFill>
                    <a:schemeClr val="tx1">
                      <a:lumMod val="95000"/>
                      <a:lumOff val="5000"/>
                    </a:schemeClr>
                  </a:solidFill>
                  <a:latin typeface="Abadi" panose="020B0604020104020204" pitchFamily="34" charset="0"/>
                  <a:cs typeface="Times" panose="02020603050405020304" pitchFamily="18" charset="0"/>
                </a:rPr>
                <a:t>Facendo leva sul proprio </a:t>
              </a:r>
              <a:r>
                <a:rPr lang="it-IT" sz="1400" i="1" dirty="0">
                  <a:solidFill>
                    <a:schemeClr val="tx1">
                      <a:lumMod val="95000"/>
                      <a:lumOff val="5000"/>
                    </a:schemeClr>
                  </a:solidFill>
                  <a:latin typeface="Abadi" panose="020B0604020104020204" pitchFamily="34" charset="0"/>
                  <a:cs typeface="Times" panose="02020603050405020304" pitchFamily="18" charset="0"/>
                </a:rPr>
                <a:t>network</a:t>
              </a:r>
              <a:r>
                <a:rPr lang="it-IT" sz="1400" dirty="0">
                  <a:solidFill>
                    <a:schemeClr val="tx1">
                      <a:lumMod val="95000"/>
                      <a:lumOff val="5000"/>
                    </a:schemeClr>
                  </a:solidFill>
                  <a:latin typeface="Abadi" panose="020B0604020104020204" pitchFamily="34" charset="0"/>
                  <a:cs typeface="Times" panose="02020603050405020304" pitchFamily="18" charset="0"/>
                </a:rPr>
                <a:t> relazionale, FIO identifica le possibilità di investimento. Quindi, </a:t>
              </a:r>
              <a:r>
                <a:rPr lang="it-IT" sz="1400"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solo dopo averne condiviso l’opportunità in accordo con la curatela </a:t>
              </a:r>
              <a:r>
                <a:rPr lang="it-IT" sz="1400" dirty="0">
                  <a:solidFill>
                    <a:schemeClr val="tx1">
                      <a:lumMod val="95000"/>
                      <a:lumOff val="5000"/>
                    </a:schemeClr>
                  </a:solidFill>
                  <a:latin typeface="Abadi" panose="020B0604020104020204" pitchFamily="34" charset="0"/>
                  <a:cs typeface="Times" panose="02020603050405020304" pitchFamily="18" charset="0"/>
                </a:rPr>
                <a:t>(cfr. anche successiva </a:t>
              </a:r>
              <a:r>
                <a:rPr lang="it-IT" sz="1400" i="1" dirty="0">
                  <a:solidFill>
                    <a:schemeClr val="tx1">
                      <a:lumMod val="95000"/>
                      <a:lumOff val="5000"/>
                    </a:schemeClr>
                  </a:solidFill>
                  <a:latin typeface="Abadi" panose="020B0604020104020204" pitchFamily="34" charset="0"/>
                  <a:cs typeface="Times" panose="02020603050405020304" pitchFamily="18" charset="0"/>
                </a:rPr>
                <a:t>slide</a:t>
              </a:r>
              <a:r>
                <a:rPr lang="it-IT" sz="1400" dirty="0">
                  <a:solidFill>
                    <a:schemeClr val="tx1">
                      <a:lumMod val="95000"/>
                      <a:lumOff val="5000"/>
                    </a:schemeClr>
                  </a:solidFill>
                  <a:latin typeface="Abadi" panose="020B0604020104020204" pitchFamily="34" charset="0"/>
                  <a:cs typeface="Times" panose="02020603050405020304" pitchFamily="18" charset="0"/>
                </a:rPr>
                <a:t>), FIO procede ad accreditarsi tramite istanza ai sensi dell’art. 199 CCII (il precedente art. 90 L.F.), per ottenere la documentazione necessaria a svolgere la propria analisi. </a:t>
              </a:r>
            </a:p>
          </p:txBody>
        </p:sp>
        <p:sp>
          <p:nvSpPr>
            <p:cNvPr id="7" name="TextBox 3">
              <a:extLst>
                <a:ext uri="{FF2B5EF4-FFF2-40B4-BE49-F238E27FC236}">
                  <a16:creationId xmlns:a16="http://schemas.microsoft.com/office/drawing/2014/main" id="{BB92854A-7936-4587-803B-E96E8B8D1BB4}"/>
                </a:ext>
              </a:extLst>
            </p:cNvPr>
            <p:cNvSpPr txBox="1">
              <a:spLocks noChangeArrowheads="1"/>
            </p:cNvSpPr>
            <p:nvPr/>
          </p:nvSpPr>
          <p:spPr bwMode="auto">
            <a:xfrm>
              <a:off x="2212206" y="3212976"/>
              <a:ext cx="6667433" cy="761346"/>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r>
                <a:rPr lang="it-IT" sz="1400" dirty="0">
                  <a:solidFill>
                    <a:schemeClr val="tx1">
                      <a:lumMod val="95000"/>
                      <a:lumOff val="5000"/>
                    </a:schemeClr>
                  </a:solidFill>
                  <a:latin typeface="Abadi" panose="020B0604020104020204" pitchFamily="34" charset="0"/>
                  <a:cs typeface="Times" panose="02020603050405020304" pitchFamily="18" charset="0"/>
                </a:rPr>
                <a:t>L’attività di </a:t>
              </a:r>
              <a:r>
                <a:rPr lang="it-IT" sz="1400" i="1" dirty="0">
                  <a:solidFill>
                    <a:schemeClr val="tx1">
                      <a:lumMod val="95000"/>
                      <a:lumOff val="5000"/>
                    </a:schemeClr>
                  </a:solidFill>
                  <a:latin typeface="Abadi" panose="020B0604020104020204" pitchFamily="34" charset="0"/>
                  <a:cs typeface="Times" panose="02020603050405020304" pitchFamily="18" charset="0"/>
                </a:rPr>
                <a:t>due diligence</a:t>
              </a:r>
              <a:r>
                <a:rPr lang="it-IT" sz="1400" dirty="0">
                  <a:solidFill>
                    <a:schemeClr val="tx1">
                      <a:lumMod val="95000"/>
                      <a:lumOff val="5000"/>
                    </a:schemeClr>
                  </a:solidFill>
                  <a:latin typeface="Abadi" panose="020B0604020104020204" pitchFamily="34" charset="0"/>
                  <a:cs typeface="Times" panose="02020603050405020304" pitchFamily="18" charset="0"/>
                </a:rPr>
                <a:t> è finalizzata a valutare la percorribilità dell’operazione. Avuto accesso alla documentazione richiesta, FIO è in grado di concludere questa attività in tempi ristretti (da alcune settimane a fino, circa, un mese).</a:t>
              </a:r>
            </a:p>
          </p:txBody>
        </p:sp>
        <p:sp>
          <p:nvSpPr>
            <p:cNvPr id="8" name="TextBox 3">
              <a:extLst>
                <a:ext uri="{FF2B5EF4-FFF2-40B4-BE49-F238E27FC236}">
                  <a16:creationId xmlns:a16="http://schemas.microsoft.com/office/drawing/2014/main" id="{851F0088-9ADB-4910-B57D-373FDA210F41}"/>
                </a:ext>
              </a:extLst>
            </p:cNvPr>
            <p:cNvSpPr txBox="1">
              <a:spLocks noChangeArrowheads="1"/>
            </p:cNvSpPr>
            <p:nvPr/>
          </p:nvSpPr>
          <p:spPr bwMode="auto">
            <a:xfrm>
              <a:off x="2223927" y="4025177"/>
              <a:ext cx="6655712" cy="987584"/>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buClr>
                  <a:schemeClr val="bg1">
                    <a:lumMod val="50000"/>
                  </a:schemeClr>
                </a:buClr>
              </a:pPr>
              <a:r>
                <a:rPr lang="it-IT" sz="1400" dirty="0">
                  <a:solidFill>
                    <a:schemeClr val="tx1">
                      <a:lumMod val="95000"/>
                      <a:lumOff val="5000"/>
                    </a:schemeClr>
                  </a:solidFill>
                  <a:latin typeface="Abadi" panose="020B0604020104020204" pitchFamily="34" charset="0"/>
                  <a:cs typeface="Times" panose="02020603050405020304" pitchFamily="18" charset="0"/>
                </a:rPr>
                <a:t>FIO, </a:t>
              </a:r>
              <a:r>
                <a:rPr lang="it-IT" sz="1400"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ad esito di opportuno e continuo confronto con la curatela</a:t>
              </a:r>
              <a:r>
                <a:rPr lang="it-IT" sz="1400" dirty="0">
                  <a:solidFill>
                    <a:schemeClr val="tx1">
                      <a:lumMod val="95000"/>
                      <a:lumOff val="5000"/>
                    </a:schemeClr>
                  </a:solidFill>
                  <a:latin typeface="Abadi" panose="020B0604020104020204" pitchFamily="34" charset="0"/>
                  <a:cs typeface="Times" panose="02020603050405020304" pitchFamily="18" charset="0"/>
                </a:rPr>
                <a:t>, deposita presso il Tribunale competente la proposta concordataria definendo l’impegno complessivo (ovvero l’onere concordatario) da garantire mediante rilascio di </a:t>
              </a:r>
              <a:r>
                <a:rPr lang="it-IT" sz="1400" b="1" dirty="0">
                  <a:solidFill>
                    <a:schemeClr val="tx1">
                      <a:lumMod val="95000"/>
                      <a:lumOff val="5000"/>
                    </a:schemeClr>
                  </a:solidFill>
                  <a:latin typeface="Abadi" panose="020B0604020104020204" pitchFamily="34" charset="0"/>
                  <a:cs typeface="Times" panose="02020603050405020304" pitchFamily="18" charset="0"/>
                </a:rPr>
                <a:t>fideiussione bancaria a prima richiesta </a:t>
              </a:r>
              <a:r>
                <a:rPr lang="it-IT" sz="1400" dirty="0">
                  <a:solidFill>
                    <a:schemeClr val="tx1">
                      <a:lumMod val="95000"/>
                      <a:lumOff val="5000"/>
                    </a:schemeClr>
                  </a:solidFill>
                  <a:latin typeface="Abadi" panose="020B0604020104020204" pitchFamily="34" charset="0"/>
                  <a:cs typeface="Times" panose="02020603050405020304" pitchFamily="18" charset="0"/>
                </a:rPr>
                <a:t>(</a:t>
              </a:r>
              <a:r>
                <a:rPr lang="it-IT" sz="1400" u="sng" dirty="0">
                  <a:solidFill>
                    <a:schemeClr val="tx1">
                      <a:lumMod val="95000"/>
                      <a:lumOff val="5000"/>
                    </a:schemeClr>
                  </a:solidFill>
                  <a:latin typeface="Abadi" panose="020B0604020104020204" pitchFamily="34" charset="0"/>
                  <a:cs typeface="Times" panose="02020603050405020304" pitchFamily="18" charset="0"/>
                </a:rPr>
                <a:t>che solitamente viene rilasciata </a:t>
              </a:r>
              <a:r>
                <a:rPr lang="it-IT" sz="1400" i="1" u="sng" dirty="0">
                  <a:solidFill>
                    <a:schemeClr val="tx1">
                      <a:lumMod val="95000"/>
                      <a:lumOff val="5000"/>
                    </a:schemeClr>
                  </a:solidFill>
                  <a:latin typeface="Abadi" panose="020B0604020104020204" pitchFamily="34" charset="0"/>
                  <a:cs typeface="Times" panose="02020603050405020304" pitchFamily="18" charset="0"/>
                </a:rPr>
                <a:t>prima</a:t>
              </a:r>
              <a:r>
                <a:rPr lang="it-IT" sz="1400" u="sng" dirty="0">
                  <a:solidFill>
                    <a:schemeClr val="tx1">
                      <a:lumMod val="95000"/>
                      <a:lumOff val="5000"/>
                    </a:schemeClr>
                  </a:solidFill>
                  <a:latin typeface="Abadi" panose="020B0604020104020204" pitchFamily="34" charset="0"/>
                  <a:cs typeface="Times" panose="02020603050405020304" pitchFamily="18" charset="0"/>
                </a:rPr>
                <a:t> del voto dei creditori</a:t>
              </a:r>
              <a:r>
                <a:rPr lang="it-IT" sz="1400" dirty="0">
                  <a:solidFill>
                    <a:schemeClr val="tx1">
                      <a:lumMod val="95000"/>
                      <a:lumOff val="5000"/>
                    </a:schemeClr>
                  </a:solidFill>
                  <a:latin typeface="Abadi" panose="020B0604020104020204" pitchFamily="34" charset="0"/>
                  <a:cs typeface="Times" panose="02020603050405020304" pitchFamily="18" charset="0"/>
                </a:rPr>
                <a:t>).</a:t>
              </a:r>
            </a:p>
          </p:txBody>
        </p:sp>
        <p:sp>
          <p:nvSpPr>
            <p:cNvPr id="9" name="TextBox 3">
              <a:extLst>
                <a:ext uri="{FF2B5EF4-FFF2-40B4-BE49-F238E27FC236}">
                  <a16:creationId xmlns:a16="http://schemas.microsoft.com/office/drawing/2014/main" id="{6DF5E69B-D4EC-4901-A1EE-0128344268B8}"/>
                </a:ext>
              </a:extLst>
            </p:cNvPr>
            <p:cNvSpPr txBox="1">
              <a:spLocks noChangeArrowheads="1"/>
            </p:cNvSpPr>
            <p:nvPr/>
          </p:nvSpPr>
          <p:spPr bwMode="auto">
            <a:xfrm>
              <a:off x="2212206" y="5030709"/>
              <a:ext cx="6667433" cy="953517"/>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r>
                <a:rPr lang="it-IT" sz="1400" dirty="0">
                  <a:solidFill>
                    <a:schemeClr val="tx1">
                      <a:lumMod val="95000"/>
                      <a:lumOff val="5000"/>
                    </a:schemeClr>
                  </a:solidFill>
                  <a:latin typeface="Abadi" panose="020B0604020104020204" pitchFamily="34" charset="0"/>
                  <a:cs typeface="Times" panose="02020603050405020304" pitchFamily="18" charset="0"/>
                </a:rPr>
                <a:t>La proposta concordataria è soggetta al processo di approvazione ai sensi del CCII. La procedura prevede i) il parere del Curatore (non vincolante), ii) il parere vincolante del Comitato Creditori e iii) l'approvazione dei creditori ammessi al voto. Conseguita la maggioranza dei voti positivi (vige ancora il «silenzio assenso»), il Tribunale omologa la proposta con decreto.</a:t>
              </a:r>
            </a:p>
          </p:txBody>
        </p:sp>
        <p:sp>
          <p:nvSpPr>
            <p:cNvPr id="11" name="TextBox 3">
              <a:extLst>
                <a:ext uri="{FF2B5EF4-FFF2-40B4-BE49-F238E27FC236}">
                  <a16:creationId xmlns:a16="http://schemas.microsoft.com/office/drawing/2014/main" id="{16E80F3A-E8C5-4D8F-9747-42DEE16806CB}"/>
                </a:ext>
              </a:extLst>
            </p:cNvPr>
            <p:cNvSpPr txBox="1">
              <a:spLocks noChangeArrowheads="1"/>
            </p:cNvSpPr>
            <p:nvPr/>
          </p:nvSpPr>
          <p:spPr bwMode="auto">
            <a:xfrm>
              <a:off x="2229706" y="6227769"/>
              <a:ext cx="6649933" cy="735083"/>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r>
                <a:rPr lang="it-IT" sz="1400" dirty="0">
                  <a:solidFill>
                    <a:schemeClr val="tx1">
                      <a:lumMod val="95000"/>
                      <a:lumOff val="5000"/>
                    </a:schemeClr>
                  </a:solidFill>
                  <a:latin typeface="Abadi" panose="020B0604020104020204" pitchFamily="34" charset="0"/>
                  <a:cs typeface="Times" panose="02020603050405020304" pitchFamily="18" charset="0"/>
                </a:rPr>
                <a:t>FIO acquisisce tutto l’attivo e procede alla soddisfazione dell’onere concordatario secondo tempi e modalità previsti nella proposta omologata (</a:t>
              </a:r>
              <a:r>
                <a:rPr lang="it-IT" sz="1400" u="sng" dirty="0">
                  <a:solidFill>
                    <a:schemeClr val="tx1">
                      <a:lumMod val="95000"/>
                      <a:lumOff val="5000"/>
                    </a:schemeClr>
                  </a:solidFill>
                  <a:latin typeface="Abadi" panose="020B0604020104020204" pitchFamily="34" charset="0"/>
                  <a:cs typeface="Times" panose="02020603050405020304" pitchFamily="18" charset="0"/>
                </a:rPr>
                <a:t>solitamente entro pochi mesi dalla definitività del decreto di omologazione</a:t>
              </a:r>
              <a:r>
                <a:rPr lang="it-IT" sz="1400" dirty="0">
                  <a:solidFill>
                    <a:schemeClr val="tx1">
                      <a:lumMod val="95000"/>
                      <a:lumOff val="5000"/>
                    </a:schemeClr>
                  </a:solidFill>
                  <a:latin typeface="Abadi" panose="020B0604020104020204" pitchFamily="34" charset="0"/>
                  <a:cs typeface="Times" panose="02020603050405020304" pitchFamily="18" charset="0"/>
                </a:rPr>
                <a:t>).</a:t>
              </a:r>
            </a:p>
          </p:txBody>
        </p:sp>
        <p:cxnSp>
          <p:nvCxnSpPr>
            <p:cNvPr id="12" name="Straight Connector 27">
              <a:extLst>
                <a:ext uri="{FF2B5EF4-FFF2-40B4-BE49-F238E27FC236}">
                  <a16:creationId xmlns:a16="http://schemas.microsoft.com/office/drawing/2014/main" id="{DA0D6162-86CF-49B2-9150-53D928D7EB57}"/>
                </a:ext>
              </a:extLst>
            </p:cNvPr>
            <p:cNvCxnSpPr>
              <a:cxnSpLocks/>
            </p:cNvCxnSpPr>
            <p:nvPr/>
          </p:nvCxnSpPr>
          <p:spPr>
            <a:xfrm>
              <a:off x="2235035" y="3165901"/>
              <a:ext cx="658500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 name="Figura a mano libera 27">
              <a:extLst>
                <a:ext uri="{FF2B5EF4-FFF2-40B4-BE49-F238E27FC236}">
                  <a16:creationId xmlns:a16="http://schemas.microsoft.com/office/drawing/2014/main" id="{8E3E93B6-40DC-468A-9A1E-23DAC8B2C943}"/>
                </a:ext>
              </a:extLst>
            </p:cNvPr>
            <p:cNvSpPr/>
            <p:nvPr/>
          </p:nvSpPr>
          <p:spPr>
            <a:xfrm rot="5400000">
              <a:off x="894046" y="1995304"/>
              <a:ext cx="996717" cy="1368154"/>
            </a:xfrm>
            <a:custGeom>
              <a:avLst/>
              <a:gdLst>
                <a:gd name="connsiteX0" fmla="*/ 0 w 2524124"/>
                <a:gd name="connsiteY0" fmla="*/ 0 h 1009649"/>
                <a:gd name="connsiteX1" fmla="*/ 2019300 w 2524124"/>
                <a:gd name="connsiteY1" fmla="*/ 0 h 1009649"/>
                <a:gd name="connsiteX2" fmla="*/ 2524124 w 2524124"/>
                <a:gd name="connsiteY2" fmla="*/ 504825 h 1009649"/>
                <a:gd name="connsiteX3" fmla="*/ 2019300 w 2524124"/>
                <a:gd name="connsiteY3" fmla="*/ 1009649 h 1009649"/>
                <a:gd name="connsiteX4" fmla="*/ 0 w 2524124"/>
                <a:gd name="connsiteY4" fmla="*/ 1009649 h 1009649"/>
                <a:gd name="connsiteX5" fmla="*/ 504825 w 2524124"/>
                <a:gd name="connsiteY5" fmla="*/ 504825 h 1009649"/>
                <a:gd name="connsiteX6" fmla="*/ 0 w 2524124"/>
                <a:gd name="connsiteY6" fmla="*/ 0 h 100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4124" h="1009649">
                  <a:moveTo>
                    <a:pt x="0" y="0"/>
                  </a:moveTo>
                  <a:lnTo>
                    <a:pt x="2019300" y="0"/>
                  </a:lnTo>
                  <a:lnTo>
                    <a:pt x="2524124" y="504825"/>
                  </a:lnTo>
                  <a:lnTo>
                    <a:pt x="2019300" y="1009649"/>
                  </a:lnTo>
                  <a:lnTo>
                    <a:pt x="0" y="1009649"/>
                  </a:lnTo>
                  <a:lnTo>
                    <a:pt x="504825" y="504825"/>
                  </a:lnTo>
                  <a:lnTo>
                    <a:pt x="0" y="0"/>
                  </a:lnTo>
                  <a:close/>
                </a:path>
              </a:pathLst>
            </a:custGeom>
            <a:solidFill>
              <a:schemeClr val="tx2">
                <a:lumMod val="50000"/>
              </a:schemeClr>
            </a:solid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400" b="1" dirty="0">
                  <a:solidFill>
                    <a:schemeClr val="bg1"/>
                  </a:solidFill>
                  <a:latin typeface="abadis"/>
                  <a:cs typeface="Times" panose="02020603050405020304" pitchFamily="18" charset="0"/>
                </a:rPr>
                <a:t>Ricerca opportunità</a:t>
              </a:r>
            </a:p>
          </p:txBody>
        </p:sp>
        <p:sp>
          <p:nvSpPr>
            <p:cNvPr id="14" name="Figura a mano libera 52">
              <a:extLst>
                <a:ext uri="{FF2B5EF4-FFF2-40B4-BE49-F238E27FC236}">
                  <a16:creationId xmlns:a16="http://schemas.microsoft.com/office/drawing/2014/main" id="{CD1515AB-26C5-443A-81C0-2C4A22EE615B}"/>
                </a:ext>
              </a:extLst>
            </p:cNvPr>
            <p:cNvSpPr/>
            <p:nvPr/>
          </p:nvSpPr>
          <p:spPr>
            <a:xfrm rot="5400000">
              <a:off x="894810" y="2936318"/>
              <a:ext cx="987586" cy="1368152"/>
            </a:xfrm>
            <a:custGeom>
              <a:avLst/>
              <a:gdLst>
                <a:gd name="connsiteX0" fmla="*/ 0 w 2524124"/>
                <a:gd name="connsiteY0" fmla="*/ 0 h 1009649"/>
                <a:gd name="connsiteX1" fmla="*/ 2019300 w 2524124"/>
                <a:gd name="connsiteY1" fmla="*/ 0 h 1009649"/>
                <a:gd name="connsiteX2" fmla="*/ 2524124 w 2524124"/>
                <a:gd name="connsiteY2" fmla="*/ 504825 h 1009649"/>
                <a:gd name="connsiteX3" fmla="*/ 2019300 w 2524124"/>
                <a:gd name="connsiteY3" fmla="*/ 1009649 h 1009649"/>
                <a:gd name="connsiteX4" fmla="*/ 0 w 2524124"/>
                <a:gd name="connsiteY4" fmla="*/ 1009649 h 1009649"/>
                <a:gd name="connsiteX5" fmla="*/ 504825 w 2524124"/>
                <a:gd name="connsiteY5" fmla="*/ 504825 h 1009649"/>
                <a:gd name="connsiteX6" fmla="*/ 0 w 2524124"/>
                <a:gd name="connsiteY6" fmla="*/ 0 h 100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4124" h="1009649">
                  <a:moveTo>
                    <a:pt x="0" y="0"/>
                  </a:moveTo>
                  <a:lnTo>
                    <a:pt x="2019300" y="0"/>
                  </a:lnTo>
                  <a:lnTo>
                    <a:pt x="2524124" y="504825"/>
                  </a:lnTo>
                  <a:lnTo>
                    <a:pt x="2019300" y="1009649"/>
                  </a:lnTo>
                  <a:lnTo>
                    <a:pt x="0" y="1009649"/>
                  </a:lnTo>
                  <a:lnTo>
                    <a:pt x="504825" y="504825"/>
                  </a:lnTo>
                  <a:lnTo>
                    <a:pt x="0" y="0"/>
                  </a:lnTo>
                  <a:close/>
                </a:path>
              </a:pathLst>
            </a:custGeom>
            <a:solidFill>
              <a:schemeClr val="tx2">
                <a:lumMod val="50000"/>
              </a:schemeClr>
            </a:solid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400" b="1" dirty="0">
                  <a:solidFill>
                    <a:schemeClr val="bg1"/>
                  </a:solidFill>
                  <a:latin typeface="abadiu"/>
                  <a:cs typeface="Times" panose="02020603050405020304" pitchFamily="18" charset="0"/>
                </a:rPr>
                <a:t>Due Diligence/ Ipotesi operazione</a:t>
              </a:r>
            </a:p>
          </p:txBody>
        </p:sp>
        <p:sp>
          <p:nvSpPr>
            <p:cNvPr id="15" name="Figura a mano libera 59">
              <a:extLst>
                <a:ext uri="{FF2B5EF4-FFF2-40B4-BE49-F238E27FC236}">
                  <a16:creationId xmlns:a16="http://schemas.microsoft.com/office/drawing/2014/main" id="{85E8D67C-BFA2-4736-9D48-407EDD571D46}"/>
                </a:ext>
              </a:extLst>
            </p:cNvPr>
            <p:cNvSpPr/>
            <p:nvPr/>
          </p:nvSpPr>
          <p:spPr>
            <a:xfrm rot="5400000">
              <a:off x="890244" y="4905814"/>
              <a:ext cx="996718" cy="1417701"/>
            </a:xfrm>
            <a:custGeom>
              <a:avLst/>
              <a:gdLst>
                <a:gd name="connsiteX0" fmla="*/ 0 w 2524124"/>
                <a:gd name="connsiteY0" fmla="*/ 0 h 1009649"/>
                <a:gd name="connsiteX1" fmla="*/ 2019300 w 2524124"/>
                <a:gd name="connsiteY1" fmla="*/ 0 h 1009649"/>
                <a:gd name="connsiteX2" fmla="*/ 2524124 w 2524124"/>
                <a:gd name="connsiteY2" fmla="*/ 504825 h 1009649"/>
                <a:gd name="connsiteX3" fmla="*/ 2019300 w 2524124"/>
                <a:gd name="connsiteY3" fmla="*/ 1009649 h 1009649"/>
                <a:gd name="connsiteX4" fmla="*/ 0 w 2524124"/>
                <a:gd name="connsiteY4" fmla="*/ 1009649 h 1009649"/>
                <a:gd name="connsiteX5" fmla="*/ 504825 w 2524124"/>
                <a:gd name="connsiteY5" fmla="*/ 504825 h 1009649"/>
                <a:gd name="connsiteX6" fmla="*/ 0 w 2524124"/>
                <a:gd name="connsiteY6" fmla="*/ 0 h 100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4124" h="1009649">
                  <a:moveTo>
                    <a:pt x="0" y="0"/>
                  </a:moveTo>
                  <a:lnTo>
                    <a:pt x="2019300" y="0"/>
                  </a:lnTo>
                  <a:lnTo>
                    <a:pt x="2524124" y="504825"/>
                  </a:lnTo>
                  <a:lnTo>
                    <a:pt x="2019300" y="1009649"/>
                  </a:lnTo>
                  <a:lnTo>
                    <a:pt x="0" y="1009649"/>
                  </a:lnTo>
                  <a:lnTo>
                    <a:pt x="504825" y="504825"/>
                  </a:lnTo>
                  <a:lnTo>
                    <a:pt x="0" y="0"/>
                  </a:lnTo>
                  <a:close/>
                </a:path>
              </a:pathLst>
            </a:custGeom>
            <a:solidFill>
              <a:schemeClr val="tx2">
                <a:lumMod val="50000"/>
              </a:schemeClr>
            </a:solid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400" b="1" dirty="0">
                  <a:solidFill>
                    <a:schemeClr val="bg1"/>
                  </a:solidFill>
                  <a:latin typeface="abadiu"/>
                  <a:cs typeface="Times" panose="02020603050405020304" pitchFamily="18" charset="0"/>
                </a:rPr>
                <a:t>Approvazione proposta concordataria</a:t>
              </a:r>
            </a:p>
          </p:txBody>
        </p:sp>
        <p:sp>
          <p:nvSpPr>
            <p:cNvPr id="16" name="Figura a mano libera 60">
              <a:extLst>
                <a:ext uri="{FF2B5EF4-FFF2-40B4-BE49-F238E27FC236}">
                  <a16:creationId xmlns:a16="http://schemas.microsoft.com/office/drawing/2014/main" id="{A1203078-24DF-4CDA-85A4-38A050580D64}"/>
                </a:ext>
              </a:extLst>
            </p:cNvPr>
            <p:cNvSpPr/>
            <p:nvPr/>
          </p:nvSpPr>
          <p:spPr>
            <a:xfrm rot="5400000">
              <a:off x="885896" y="5898187"/>
              <a:ext cx="996719" cy="1426396"/>
            </a:xfrm>
            <a:custGeom>
              <a:avLst/>
              <a:gdLst>
                <a:gd name="connsiteX0" fmla="*/ 0 w 2524124"/>
                <a:gd name="connsiteY0" fmla="*/ 0 h 1009649"/>
                <a:gd name="connsiteX1" fmla="*/ 2019300 w 2524124"/>
                <a:gd name="connsiteY1" fmla="*/ 0 h 1009649"/>
                <a:gd name="connsiteX2" fmla="*/ 2524124 w 2524124"/>
                <a:gd name="connsiteY2" fmla="*/ 504825 h 1009649"/>
                <a:gd name="connsiteX3" fmla="*/ 2019300 w 2524124"/>
                <a:gd name="connsiteY3" fmla="*/ 1009649 h 1009649"/>
                <a:gd name="connsiteX4" fmla="*/ 0 w 2524124"/>
                <a:gd name="connsiteY4" fmla="*/ 1009649 h 1009649"/>
                <a:gd name="connsiteX5" fmla="*/ 504825 w 2524124"/>
                <a:gd name="connsiteY5" fmla="*/ 504825 h 1009649"/>
                <a:gd name="connsiteX6" fmla="*/ 0 w 2524124"/>
                <a:gd name="connsiteY6" fmla="*/ 0 h 100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4124" h="1009649">
                  <a:moveTo>
                    <a:pt x="0" y="0"/>
                  </a:moveTo>
                  <a:lnTo>
                    <a:pt x="2019300" y="0"/>
                  </a:lnTo>
                  <a:lnTo>
                    <a:pt x="2524124" y="504825"/>
                  </a:lnTo>
                  <a:lnTo>
                    <a:pt x="2019300" y="1009649"/>
                  </a:lnTo>
                  <a:lnTo>
                    <a:pt x="0" y="1009649"/>
                  </a:lnTo>
                  <a:lnTo>
                    <a:pt x="504825" y="504825"/>
                  </a:lnTo>
                  <a:lnTo>
                    <a:pt x="0" y="0"/>
                  </a:lnTo>
                  <a:close/>
                </a:path>
              </a:pathLst>
            </a:custGeom>
            <a:solidFill>
              <a:schemeClr val="tx2">
                <a:lumMod val="50000"/>
              </a:schemeClr>
            </a:solid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400" b="1" dirty="0">
                  <a:solidFill>
                    <a:schemeClr val="bg1"/>
                  </a:solidFill>
                  <a:latin typeface="abadiu"/>
                  <a:cs typeface="Times" panose="02020603050405020304" pitchFamily="18" charset="0"/>
                </a:rPr>
                <a:t>Esecuzione proposta</a:t>
              </a:r>
            </a:p>
          </p:txBody>
        </p:sp>
        <p:sp>
          <p:nvSpPr>
            <p:cNvPr id="18" name="Figura a mano libera 38">
              <a:extLst>
                <a:ext uri="{FF2B5EF4-FFF2-40B4-BE49-F238E27FC236}">
                  <a16:creationId xmlns:a16="http://schemas.microsoft.com/office/drawing/2014/main" id="{8EC7CEF2-CFE8-47B0-939C-196EE8A1C2DF}"/>
                </a:ext>
              </a:extLst>
            </p:cNvPr>
            <p:cNvSpPr/>
            <p:nvPr/>
          </p:nvSpPr>
          <p:spPr>
            <a:xfrm rot="5400000">
              <a:off x="881254" y="3894966"/>
              <a:ext cx="987585" cy="1395266"/>
            </a:xfrm>
            <a:custGeom>
              <a:avLst/>
              <a:gdLst>
                <a:gd name="connsiteX0" fmla="*/ 0 w 2524124"/>
                <a:gd name="connsiteY0" fmla="*/ 0 h 1009649"/>
                <a:gd name="connsiteX1" fmla="*/ 2019300 w 2524124"/>
                <a:gd name="connsiteY1" fmla="*/ 0 h 1009649"/>
                <a:gd name="connsiteX2" fmla="*/ 2524124 w 2524124"/>
                <a:gd name="connsiteY2" fmla="*/ 504825 h 1009649"/>
                <a:gd name="connsiteX3" fmla="*/ 2019300 w 2524124"/>
                <a:gd name="connsiteY3" fmla="*/ 1009649 h 1009649"/>
                <a:gd name="connsiteX4" fmla="*/ 0 w 2524124"/>
                <a:gd name="connsiteY4" fmla="*/ 1009649 h 1009649"/>
                <a:gd name="connsiteX5" fmla="*/ 504825 w 2524124"/>
                <a:gd name="connsiteY5" fmla="*/ 504825 h 1009649"/>
                <a:gd name="connsiteX6" fmla="*/ 0 w 2524124"/>
                <a:gd name="connsiteY6" fmla="*/ 0 h 100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4124" h="1009649">
                  <a:moveTo>
                    <a:pt x="0" y="0"/>
                  </a:moveTo>
                  <a:lnTo>
                    <a:pt x="2019300" y="0"/>
                  </a:lnTo>
                  <a:lnTo>
                    <a:pt x="2524124" y="504825"/>
                  </a:lnTo>
                  <a:lnTo>
                    <a:pt x="2019300" y="1009649"/>
                  </a:lnTo>
                  <a:lnTo>
                    <a:pt x="0" y="1009649"/>
                  </a:lnTo>
                  <a:lnTo>
                    <a:pt x="504825" y="504825"/>
                  </a:lnTo>
                  <a:lnTo>
                    <a:pt x="0" y="0"/>
                  </a:lnTo>
                  <a:close/>
                </a:path>
              </a:pathLst>
            </a:custGeom>
            <a:solidFill>
              <a:schemeClr val="tx2">
                <a:lumMod val="50000"/>
              </a:schemeClr>
            </a:solid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400" b="1" dirty="0">
                  <a:solidFill>
                    <a:schemeClr val="bg1"/>
                  </a:solidFill>
                  <a:latin typeface="abadiu"/>
                  <a:cs typeface="Times" panose="02020603050405020304" pitchFamily="18" charset="0"/>
                </a:rPr>
                <a:t>Presentazione proposta concordataria</a:t>
              </a:r>
            </a:p>
          </p:txBody>
        </p:sp>
      </p:grpSp>
      <p:cxnSp>
        <p:nvCxnSpPr>
          <p:cNvPr id="23" name="Straight Connector 27">
            <a:extLst>
              <a:ext uri="{FF2B5EF4-FFF2-40B4-BE49-F238E27FC236}">
                <a16:creationId xmlns:a16="http://schemas.microsoft.com/office/drawing/2014/main" id="{DAB568FE-B8B1-4169-A4DD-7A4619601A48}"/>
              </a:ext>
            </a:extLst>
          </p:cNvPr>
          <p:cNvCxnSpPr>
            <a:cxnSpLocks/>
          </p:cNvCxnSpPr>
          <p:nvPr/>
        </p:nvCxnSpPr>
        <p:spPr>
          <a:xfrm>
            <a:off x="2870597" y="3248396"/>
            <a:ext cx="7674916"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7">
            <a:extLst>
              <a:ext uri="{FF2B5EF4-FFF2-40B4-BE49-F238E27FC236}">
                <a16:creationId xmlns:a16="http://schemas.microsoft.com/office/drawing/2014/main" id="{9AFBDF90-195F-4551-81F4-A6EBDA0C5B0D}"/>
              </a:ext>
            </a:extLst>
          </p:cNvPr>
          <p:cNvCxnSpPr>
            <a:cxnSpLocks/>
          </p:cNvCxnSpPr>
          <p:nvPr/>
        </p:nvCxnSpPr>
        <p:spPr>
          <a:xfrm>
            <a:off x="2870597" y="4272616"/>
            <a:ext cx="7674916"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7">
            <a:extLst>
              <a:ext uri="{FF2B5EF4-FFF2-40B4-BE49-F238E27FC236}">
                <a16:creationId xmlns:a16="http://schemas.microsoft.com/office/drawing/2014/main" id="{3FEF155C-65DD-4D2C-B673-74003BD58E58}"/>
              </a:ext>
            </a:extLst>
          </p:cNvPr>
          <p:cNvCxnSpPr>
            <a:cxnSpLocks/>
          </p:cNvCxnSpPr>
          <p:nvPr/>
        </p:nvCxnSpPr>
        <p:spPr>
          <a:xfrm>
            <a:off x="2870597" y="5332265"/>
            <a:ext cx="7674916" cy="25549"/>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219419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636F723F-156A-4B5A-A0FD-075C8827500B}"/>
              </a:ext>
            </a:extLst>
          </p:cNvPr>
          <p:cNvSpPr txBox="1">
            <a:spLocks/>
          </p:cNvSpPr>
          <p:nvPr/>
        </p:nvSpPr>
        <p:spPr>
          <a:xfrm>
            <a:off x="1919536" y="358848"/>
            <a:ext cx="10010592" cy="1035547"/>
          </a:xfrm>
          <a:prstGeom prst="rect">
            <a:avLst/>
          </a:prstGeom>
        </p:spPr>
        <p:txBody>
          <a:bodyPr>
            <a:norm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pPr algn="just"/>
            <a:r>
              <a:rPr lang="it-IT" sz="2800" b="1" dirty="0">
                <a:solidFill>
                  <a:schemeClr val="tx2"/>
                </a:solidFill>
                <a:latin typeface="Aptos Black" panose="020B0004020202020204" pitchFamily="34" charset="0"/>
                <a:cs typeface="Times" panose="02020603050405020304" pitchFamily="18" charset="0"/>
              </a:rPr>
              <a:t>FIO e il concordato nella liquidazione giudiziale: </a:t>
            </a:r>
          </a:p>
          <a:p>
            <a:pPr algn="just"/>
            <a:r>
              <a:rPr lang="it-IT" sz="2800" b="1" dirty="0">
                <a:solidFill>
                  <a:schemeClr val="tx2"/>
                </a:solidFill>
                <a:latin typeface="Aptos Black" panose="020B0004020202020204" pitchFamily="34" charset="0"/>
                <a:cs typeface="Times" panose="02020603050405020304" pitchFamily="18" charset="0"/>
              </a:rPr>
              <a:t>il percorso seguito (1/2)</a:t>
            </a:r>
          </a:p>
        </p:txBody>
      </p:sp>
      <p:sp>
        <p:nvSpPr>
          <p:cNvPr id="17" name="Ovale 16">
            <a:extLst>
              <a:ext uri="{FF2B5EF4-FFF2-40B4-BE49-F238E27FC236}">
                <a16:creationId xmlns:a16="http://schemas.microsoft.com/office/drawing/2014/main" id="{FFDD0AD1-56F4-49F0-BBB4-747B33091A2A}"/>
              </a:ext>
            </a:extLst>
          </p:cNvPr>
          <p:cNvSpPr/>
          <p:nvPr/>
        </p:nvSpPr>
        <p:spPr>
          <a:xfrm>
            <a:off x="976677" y="1581642"/>
            <a:ext cx="1737610" cy="1683619"/>
          </a:xfrm>
          <a:prstGeom prst="ellipse">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latin typeface="Abadi" panose="020B0604020104020204" pitchFamily="34" charset="0"/>
              <a:cs typeface="Times" panose="02020603050405020304" pitchFamily="18" charset="0"/>
            </a:endParaRPr>
          </a:p>
          <a:p>
            <a:pPr algn="ctr"/>
            <a:endParaRPr lang="it-IT" sz="1400" dirty="0">
              <a:latin typeface="Abadi" panose="020B0604020104020204" pitchFamily="34" charset="0"/>
              <a:cs typeface="Times" panose="02020603050405020304" pitchFamily="18" charset="0"/>
            </a:endParaRPr>
          </a:p>
          <a:p>
            <a:pPr algn="ctr"/>
            <a:r>
              <a:rPr lang="it-IT" sz="1400" dirty="0">
                <a:latin typeface="Abadi" panose="020B0604020104020204" pitchFamily="34" charset="0"/>
                <a:cs typeface="Times" panose="02020603050405020304" pitchFamily="18" charset="0"/>
              </a:rPr>
              <a:t>Il dialogo con la Curatela</a:t>
            </a:r>
          </a:p>
          <a:p>
            <a:pPr marL="285750" indent="-285750" algn="ctr">
              <a:buFont typeface="Wingdings" panose="05000000000000000000" pitchFamily="2" charset="2"/>
              <a:buChar char="ü"/>
            </a:pPr>
            <a:endParaRPr lang="it-IT" sz="1400" dirty="0">
              <a:latin typeface="Abadi" panose="020B0604020104020204" pitchFamily="34" charset="0"/>
              <a:cs typeface="Times" panose="02020603050405020304" pitchFamily="18" charset="0"/>
            </a:endParaRPr>
          </a:p>
          <a:p>
            <a:pPr algn="ctr"/>
            <a:endParaRPr lang="it-IT" dirty="0">
              <a:latin typeface="Abadi" panose="020B0604020104020204" pitchFamily="34" charset="0"/>
            </a:endParaRPr>
          </a:p>
        </p:txBody>
      </p:sp>
      <p:sp>
        <p:nvSpPr>
          <p:cNvPr id="28" name="Ovale 27">
            <a:extLst>
              <a:ext uri="{FF2B5EF4-FFF2-40B4-BE49-F238E27FC236}">
                <a16:creationId xmlns:a16="http://schemas.microsoft.com/office/drawing/2014/main" id="{346F3839-F370-49B1-A641-FFCD5C6599C5}"/>
              </a:ext>
            </a:extLst>
          </p:cNvPr>
          <p:cNvSpPr/>
          <p:nvPr/>
        </p:nvSpPr>
        <p:spPr>
          <a:xfrm>
            <a:off x="971394" y="4118228"/>
            <a:ext cx="1737610" cy="1683619"/>
          </a:xfrm>
          <a:prstGeom prst="ellipse">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latin typeface="Abadi" panose="020B0604020104020204" pitchFamily="34" charset="0"/>
              <a:cs typeface="Times" panose="02020603050405020304" pitchFamily="18" charset="0"/>
            </a:endParaRPr>
          </a:p>
          <a:p>
            <a:pPr algn="ctr"/>
            <a:r>
              <a:rPr lang="it-IT" sz="1400" dirty="0">
                <a:latin typeface="Abadi" panose="020B0604020104020204" pitchFamily="34" charset="0"/>
                <a:cs typeface="Times" panose="02020603050405020304" pitchFamily="18" charset="0"/>
              </a:rPr>
              <a:t>La proposta  di concordato può contenere:</a:t>
            </a:r>
            <a:endParaRPr lang="it-IT" dirty="0">
              <a:latin typeface="Abadi" panose="020B0604020104020204" pitchFamily="34" charset="0"/>
            </a:endParaRPr>
          </a:p>
          <a:p>
            <a:pPr marL="285750" indent="-285750" algn="ctr">
              <a:buFont typeface="Wingdings" panose="05000000000000000000" pitchFamily="2" charset="2"/>
              <a:buChar char="ü"/>
            </a:pPr>
            <a:endParaRPr lang="it-IT" sz="1400" dirty="0">
              <a:latin typeface="Abadi" panose="020B0604020104020204" pitchFamily="34" charset="0"/>
              <a:cs typeface="Times" panose="02020603050405020304" pitchFamily="18" charset="0"/>
            </a:endParaRPr>
          </a:p>
        </p:txBody>
      </p:sp>
      <p:sp>
        <p:nvSpPr>
          <p:cNvPr id="30" name="TextBox 3">
            <a:extLst>
              <a:ext uri="{FF2B5EF4-FFF2-40B4-BE49-F238E27FC236}">
                <a16:creationId xmlns:a16="http://schemas.microsoft.com/office/drawing/2014/main" id="{5B2426D1-E4EF-4B42-A747-49D951C4F707}"/>
              </a:ext>
            </a:extLst>
          </p:cNvPr>
          <p:cNvSpPr txBox="1">
            <a:spLocks noChangeArrowheads="1"/>
          </p:cNvSpPr>
          <p:nvPr/>
        </p:nvSpPr>
        <p:spPr bwMode="auto">
          <a:xfrm>
            <a:off x="2955824" y="1476640"/>
            <a:ext cx="7778346" cy="2048457"/>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buClr>
                <a:schemeClr val="bg1">
                  <a:lumMod val="50000"/>
                </a:schemeClr>
              </a:buClr>
            </a:pPr>
            <a:r>
              <a:rPr lang="it-IT" sz="1600" dirty="0">
                <a:solidFill>
                  <a:schemeClr val="tx1">
                    <a:lumMod val="95000"/>
                    <a:lumOff val="5000"/>
                  </a:schemeClr>
                </a:solidFill>
                <a:latin typeface="Abadi" panose="020B0604020104020204" pitchFamily="34" charset="0"/>
                <a:cs typeface="Times" panose="02020603050405020304" pitchFamily="18" charset="0"/>
              </a:rPr>
              <a:t>La qualità del rapporto che si instaura con il Curatore è centrale nell’approccio di FIO. Formalizzare accesso agli atti del fascicolo della procedura (istanza </a:t>
            </a:r>
            <a:r>
              <a:rPr lang="it-IT" sz="1600" i="1" dirty="0">
                <a:solidFill>
                  <a:schemeClr val="tx1">
                    <a:lumMod val="95000"/>
                    <a:lumOff val="5000"/>
                  </a:schemeClr>
                </a:solidFill>
                <a:latin typeface="Abadi" panose="020B0604020104020204" pitchFamily="34" charset="0"/>
                <a:cs typeface="Times" panose="02020603050405020304" pitchFamily="18" charset="0"/>
              </a:rPr>
              <a:t>ex </a:t>
            </a:r>
            <a:r>
              <a:rPr lang="it-IT" sz="1600" dirty="0">
                <a:solidFill>
                  <a:schemeClr val="tx1">
                    <a:lumMod val="95000"/>
                    <a:lumOff val="5000"/>
                  </a:schemeClr>
                </a:solidFill>
                <a:latin typeface="Abadi" panose="020B0604020104020204" pitchFamily="34" charset="0"/>
                <a:cs typeface="Times" panose="02020603050405020304" pitchFamily="18" charset="0"/>
              </a:rPr>
              <a:t>art. 199 CCII/art. 90 L.F.) solo nel caso vi sia il benestare della Curatela è sinonimo di rispetto, e simbolo della praticità che da sempre caratterizza l’operato di FIO. In particolare, l’accesso agli atti della procedura consente all’assuntore di avere puntuale contezza </a:t>
            </a:r>
            <a:r>
              <a:rPr lang="it-IT" sz="1600" b="1" i="1" dirty="0">
                <a:solidFill>
                  <a:schemeClr val="tx1">
                    <a:lumMod val="95000"/>
                    <a:lumOff val="5000"/>
                  </a:schemeClr>
                </a:solidFill>
                <a:latin typeface="Abadi" panose="020B0604020104020204" pitchFamily="34" charset="0"/>
                <a:cs typeface="Times" panose="02020603050405020304" pitchFamily="18" charset="0"/>
              </a:rPr>
              <a:t>i)</a:t>
            </a:r>
            <a:r>
              <a:rPr lang="it-IT" sz="1600" b="1" dirty="0">
                <a:solidFill>
                  <a:schemeClr val="tx1">
                    <a:lumMod val="95000"/>
                    <a:lumOff val="5000"/>
                  </a:schemeClr>
                </a:solidFill>
                <a:latin typeface="Abadi" panose="020B0604020104020204" pitchFamily="34" charset="0"/>
                <a:cs typeface="Times" panose="02020603050405020304" pitchFamily="18" charset="0"/>
              </a:rPr>
              <a:t> </a:t>
            </a:r>
            <a:r>
              <a:rPr lang="it-IT" sz="1600" dirty="0">
                <a:solidFill>
                  <a:schemeClr val="tx1">
                    <a:lumMod val="95000"/>
                    <a:lumOff val="5000"/>
                  </a:schemeClr>
                </a:solidFill>
                <a:latin typeface="Abadi" panose="020B0604020104020204" pitchFamily="34" charset="0"/>
                <a:cs typeface="Times" panose="02020603050405020304" pitchFamily="18" charset="0"/>
              </a:rPr>
              <a:t>del passivo accertato e dichiarato esecutivo (oltre ai costi prededucibili maturati e maturandi, e alle domande di insinuazione tardiva già presentate), </a:t>
            </a:r>
            <a:r>
              <a:rPr lang="it-IT" sz="1600" b="1" i="1" dirty="0">
                <a:solidFill>
                  <a:schemeClr val="tx1">
                    <a:lumMod val="95000"/>
                    <a:lumOff val="5000"/>
                  </a:schemeClr>
                </a:solidFill>
                <a:latin typeface="Abadi" panose="020B0604020104020204" pitchFamily="34" charset="0"/>
                <a:cs typeface="Times" panose="02020603050405020304" pitchFamily="18" charset="0"/>
              </a:rPr>
              <a:t>ii) </a:t>
            </a:r>
            <a:r>
              <a:rPr lang="it-IT" sz="1600" dirty="0">
                <a:solidFill>
                  <a:schemeClr val="tx1">
                    <a:lumMod val="95000"/>
                    <a:lumOff val="5000"/>
                  </a:schemeClr>
                </a:solidFill>
                <a:latin typeface="Abadi" panose="020B0604020104020204" pitchFamily="34" charset="0"/>
                <a:cs typeface="Times" panose="02020603050405020304" pitchFamily="18" charset="0"/>
              </a:rPr>
              <a:t>dell’attivo realizzato, nonché </a:t>
            </a:r>
            <a:r>
              <a:rPr lang="it-IT" sz="1600" b="1" i="1" dirty="0">
                <a:solidFill>
                  <a:schemeClr val="tx1">
                    <a:lumMod val="95000"/>
                    <a:lumOff val="5000"/>
                  </a:schemeClr>
                </a:solidFill>
                <a:latin typeface="Abadi" panose="020B0604020104020204" pitchFamily="34" charset="0"/>
                <a:cs typeface="Times" panose="02020603050405020304" pitchFamily="18" charset="0"/>
              </a:rPr>
              <a:t>iii) </a:t>
            </a:r>
            <a:r>
              <a:rPr lang="it-IT" sz="1600" dirty="0">
                <a:solidFill>
                  <a:schemeClr val="tx1">
                    <a:lumMod val="95000"/>
                    <a:lumOff val="5000"/>
                  </a:schemeClr>
                </a:solidFill>
                <a:latin typeface="Abadi" panose="020B0604020104020204" pitchFamily="34" charset="0"/>
                <a:cs typeface="Times" panose="02020603050405020304" pitchFamily="18" charset="0"/>
              </a:rPr>
              <a:t>dei residui attivi ancora da liquidare.</a:t>
            </a:r>
          </a:p>
        </p:txBody>
      </p:sp>
      <p:sp>
        <p:nvSpPr>
          <p:cNvPr id="31" name="TextBox 3">
            <a:extLst>
              <a:ext uri="{FF2B5EF4-FFF2-40B4-BE49-F238E27FC236}">
                <a16:creationId xmlns:a16="http://schemas.microsoft.com/office/drawing/2014/main" id="{61E04431-5BA8-4F14-94EC-0F90E4C7D524}"/>
              </a:ext>
            </a:extLst>
          </p:cNvPr>
          <p:cNvSpPr txBox="1">
            <a:spLocks noChangeArrowheads="1"/>
          </p:cNvSpPr>
          <p:nvPr/>
        </p:nvSpPr>
        <p:spPr bwMode="auto">
          <a:xfrm>
            <a:off x="2857103" y="3689587"/>
            <a:ext cx="7850352" cy="2540899"/>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marL="285750" indent="-285750" algn="just">
              <a:buClr>
                <a:schemeClr val="bg1">
                  <a:lumMod val="50000"/>
                </a:schemeClr>
              </a:buClr>
              <a:buFont typeface="Wingdings" panose="05000000000000000000" pitchFamily="2" charset="2"/>
              <a:buChar char="ü"/>
            </a:pPr>
            <a:r>
              <a:rPr lang="it-IT" sz="1600" dirty="0">
                <a:solidFill>
                  <a:schemeClr val="tx1">
                    <a:lumMod val="95000"/>
                    <a:lumOff val="5000"/>
                  </a:schemeClr>
                </a:solidFill>
                <a:latin typeface="Abadi" panose="020B0604020104020204" pitchFamily="34" charset="0"/>
                <a:cs typeface="Times" panose="02020603050405020304" pitchFamily="18" charset="0"/>
              </a:rPr>
              <a:t>la limitazione di responsabilità dell’assuntore </a:t>
            </a:r>
            <a:r>
              <a:rPr lang="it-IT" sz="1600" i="1" dirty="0">
                <a:solidFill>
                  <a:schemeClr val="tx1">
                    <a:lumMod val="95000"/>
                    <a:lumOff val="5000"/>
                  </a:schemeClr>
                </a:solidFill>
                <a:latin typeface="Abadi" panose="020B0604020104020204" pitchFamily="34" charset="0"/>
                <a:cs typeface="Times" panose="02020603050405020304" pitchFamily="18" charset="0"/>
              </a:rPr>
              <a:t>ex</a:t>
            </a:r>
            <a:r>
              <a:rPr lang="it-IT" sz="1600" dirty="0">
                <a:solidFill>
                  <a:schemeClr val="tx1">
                    <a:lumMod val="95000"/>
                    <a:lumOff val="5000"/>
                  </a:schemeClr>
                </a:solidFill>
                <a:latin typeface="Abadi" panose="020B0604020104020204" pitchFamily="34" charset="0"/>
                <a:cs typeface="Times" panose="02020603050405020304" pitchFamily="18" charset="0"/>
              </a:rPr>
              <a:t> art. 240, comma 5, CCII;</a:t>
            </a:r>
          </a:p>
          <a:p>
            <a:pPr marL="285750" indent="-285750" algn="just">
              <a:buClr>
                <a:schemeClr val="bg1">
                  <a:lumMod val="50000"/>
                </a:schemeClr>
              </a:buClr>
              <a:buFont typeface="Wingdings" panose="05000000000000000000" pitchFamily="2" charset="2"/>
              <a:buChar char="ü"/>
            </a:pPr>
            <a:r>
              <a:rPr lang="it-IT" sz="1600" dirty="0">
                <a:solidFill>
                  <a:schemeClr val="tx1">
                    <a:lumMod val="95000"/>
                    <a:lumOff val="5000"/>
                  </a:schemeClr>
                </a:solidFill>
                <a:latin typeface="Abadi" panose="020B0604020104020204" pitchFamily="34" charset="0"/>
                <a:cs typeface="Times" panose="02020603050405020304" pitchFamily="18" charset="0"/>
              </a:rPr>
              <a:t>l’eventuale suddivisione in classi per trattamenti differenziati;</a:t>
            </a:r>
          </a:p>
          <a:p>
            <a:pPr marL="285750" indent="-285750" algn="just">
              <a:buClr>
                <a:schemeClr val="bg1">
                  <a:lumMod val="50000"/>
                </a:schemeClr>
              </a:buClr>
              <a:buFont typeface="Wingdings" panose="05000000000000000000" pitchFamily="2" charset="2"/>
              <a:buChar char="ü"/>
            </a:pPr>
            <a:r>
              <a:rPr lang="it-IT" sz="1600" dirty="0">
                <a:solidFill>
                  <a:schemeClr val="tx1">
                    <a:lumMod val="95000"/>
                    <a:lumOff val="5000"/>
                  </a:schemeClr>
                </a:solidFill>
                <a:latin typeface="Abadi" panose="020B0604020104020204" pitchFamily="34" charset="0"/>
                <a:cs typeface="Times" panose="02020603050405020304" pitchFamily="18" charset="0"/>
              </a:rPr>
              <a:t>il soddisfacimento non integrale dei creditori muniti di privilegio speciale e/o di privilegio generale </a:t>
            </a:r>
            <a:r>
              <a:rPr lang="it-IT" sz="1600" dirty="0">
                <a:solidFill>
                  <a:schemeClr val="tx1">
                    <a:lumMod val="95000"/>
                    <a:lumOff val="5000"/>
                  </a:schemeClr>
                </a:solidFill>
                <a:latin typeface="Abadi" panose="020B0604020104020204" pitchFamily="34" charset="0"/>
                <a:cs typeface="Times" panose="02020603050405020304" pitchFamily="18" charset="0"/>
                <a:sym typeface="Wingdings" panose="05000000000000000000" pitchFamily="2" charset="2"/>
              </a:rPr>
              <a:t> in tal caso, viene formulata </a:t>
            </a:r>
            <a:r>
              <a:rPr lang="it-IT" sz="1600" dirty="0">
                <a:solidFill>
                  <a:schemeClr val="tx1">
                    <a:lumMod val="95000"/>
                    <a:lumOff val="5000"/>
                  </a:schemeClr>
                </a:solidFill>
                <a:latin typeface="Abadi" panose="020B0604020104020204" pitchFamily="34" charset="0"/>
                <a:cs typeface="Times" panose="02020603050405020304" pitchFamily="18" charset="0"/>
              </a:rPr>
              <a:t>contestuale istanza </a:t>
            </a:r>
            <a:r>
              <a:rPr lang="it-IT" sz="1600" i="1" dirty="0">
                <a:solidFill>
                  <a:schemeClr val="tx1">
                    <a:lumMod val="95000"/>
                    <a:lumOff val="5000"/>
                  </a:schemeClr>
                </a:solidFill>
                <a:latin typeface="Abadi" panose="020B0604020104020204" pitchFamily="34" charset="0"/>
                <a:cs typeface="Times" panose="02020603050405020304" pitchFamily="18" charset="0"/>
              </a:rPr>
              <a:t>ex</a:t>
            </a:r>
            <a:r>
              <a:rPr lang="it-IT" sz="1600" dirty="0">
                <a:solidFill>
                  <a:schemeClr val="tx1">
                    <a:lumMod val="95000"/>
                    <a:lumOff val="5000"/>
                  </a:schemeClr>
                </a:solidFill>
                <a:latin typeface="Abadi" panose="020B0604020104020204" pitchFamily="34" charset="0"/>
                <a:cs typeface="Times" panose="02020603050405020304" pitchFamily="18" charset="0"/>
              </a:rPr>
              <a:t> art. 240 L.F. per ottenere la nomina di un perito, al fine di accertare che quanto offerto dall’assuntore sia idoneo a soddisfare i creditori privilegiati «</a:t>
            </a:r>
            <a:r>
              <a:rPr lang="it-IT" sz="1600" i="1" dirty="0">
                <a:solidFill>
                  <a:schemeClr val="tx1">
                    <a:lumMod val="95000"/>
                    <a:lumOff val="5000"/>
                  </a:schemeClr>
                </a:solidFill>
                <a:latin typeface="Abadi" panose="020B0604020104020204" pitchFamily="34" charset="0"/>
                <a:cs typeface="Times" panose="02020603050405020304" pitchFamily="18" charset="0"/>
              </a:rPr>
              <a:t>in misura non inferiore a quella realizzabile, in ragione della collocazione preferenziale, sul ricavato in caso di liquidazione, avuto riguardo al valore di mercato attribuibile ai beni o diritti sui quali sussiste la causa di prelazione</a:t>
            </a:r>
            <a:r>
              <a:rPr lang="it-IT" sz="1600" dirty="0">
                <a:solidFill>
                  <a:schemeClr val="tx1">
                    <a:lumMod val="95000"/>
                    <a:lumOff val="5000"/>
                  </a:schemeClr>
                </a:solidFill>
                <a:latin typeface="Abadi" panose="020B0604020104020204" pitchFamily="34" charset="0"/>
                <a:cs typeface="Times" panose="02020603050405020304" pitchFamily="18" charset="0"/>
              </a:rPr>
              <a:t>»</a:t>
            </a:r>
          </a:p>
          <a:p>
            <a:pPr algn="just">
              <a:buClr>
                <a:schemeClr val="bg1">
                  <a:lumMod val="50000"/>
                </a:schemeClr>
              </a:buClr>
            </a:pPr>
            <a:r>
              <a:rPr lang="it-IT" sz="1600" dirty="0">
                <a:solidFill>
                  <a:schemeClr val="tx1">
                    <a:lumMod val="95000"/>
                    <a:lumOff val="5000"/>
                  </a:schemeClr>
                </a:solidFill>
                <a:latin typeface="Abadi" panose="020B0604020104020204" pitchFamily="34" charset="0"/>
                <a:cs typeface="Times" panose="02020603050405020304" pitchFamily="18" charset="0"/>
              </a:rPr>
              <a:t>Segue…</a:t>
            </a:r>
          </a:p>
        </p:txBody>
      </p:sp>
    </p:spTree>
    <p:extLst>
      <p:ext uri="{BB962C8B-B14F-4D97-AF65-F5344CB8AC3E}">
        <p14:creationId xmlns:p14="http://schemas.microsoft.com/office/powerpoint/2010/main" val="39272618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636F723F-156A-4B5A-A0FD-075C8827500B}"/>
              </a:ext>
            </a:extLst>
          </p:cNvPr>
          <p:cNvSpPr txBox="1">
            <a:spLocks/>
          </p:cNvSpPr>
          <p:nvPr/>
        </p:nvSpPr>
        <p:spPr>
          <a:xfrm>
            <a:off x="1899270" y="395879"/>
            <a:ext cx="10010592" cy="1035547"/>
          </a:xfrm>
          <a:prstGeom prst="rect">
            <a:avLst/>
          </a:prstGeom>
        </p:spPr>
        <p:txBody>
          <a:bodyPr>
            <a:norm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pPr algn="just"/>
            <a:r>
              <a:rPr lang="it-IT" sz="2800" b="1" dirty="0">
                <a:solidFill>
                  <a:schemeClr val="tx2"/>
                </a:solidFill>
                <a:latin typeface="Aptos Black" panose="020B0004020202020204" pitchFamily="34" charset="0"/>
                <a:cs typeface="Times" panose="02020603050405020304" pitchFamily="18" charset="0"/>
              </a:rPr>
              <a:t>FIO e il concordato nella liquidazione giudiziale:</a:t>
            </a:r>
          </a:p>
          <a:p>
            <a:pPr algn="just"/>
            <a:r>
              <a:rPr lang="it-IT" sz="2800" b="1" dirty="0">
                <a:solidFill>
                  <a:schemeClr val="tx2"/>
                </a:solidFill>
                <a:latin typeface="Aptos Black" panose="020B0004020202020204" pitchFamily="34" charset="0"/>
                <a:cs typeface="Times" panose="02020603050405020304" pitchFamily="18" charset="0"/>
              </a:rPr>
              <a:t>il percorso seguito (2/2)</a:t>
            </a:r>
          </a:p>
        </p:txBody>
      </p:sp>
      <p:sp>
        <p:nvSpPr>
          <p:cNvPr id="17" name="Ovale 16">
            <a:extLst>
              <a:ext uri="{FF2B5EF4-FFF2-40B4-BE49-F238E27FC236}">
                <a16:creationId xmlns:a16="http://schemas.microsoft.com/office/drawing/2014/main" id="{FFDD0AD1-56F4-49F0-BBB4-747B33091A2A}"/>
              </a:ext>
            </a:extLst>
          </p:cNvPr>
          <p:cNvSpPr/>
          <p:nvPr/>
        </p:nvSpPr>
        <p:spPr>
          <a:xfrm>
            <a:off x="976677" y="1581642"/>
            <a:ext cx="1737610" cy="1683619"/>
          </a:xfrm>
          <a:prstGeom prst="ellipse">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latin typeface="Abadi" panose="020B0604020104020204" pitchFamily="34" charset="0"/>
              <a:cs typeface="Times" panose="02020603050405020304" pitchFamily="18" charset="0"/>
            </a:endParaRPr>
          </a:p>
          <a:p>
            <a:pPr algn="ctr"/>
            <a:endParaRPr lang="it-IT" sz="1400" dirty="0">
              <a:latin typeface="Abadi" panose="020B0604020104020204" pitchFamily="34" charset="0"/>
              <a:cs typeface="Times" panose="02020603050405020304" pitchFamily="18" charset="0"/>
            </a:endParaRPr>
          </a:p>
          <a:p>
            <a:pPr algn="ctr"/>
            <a:r>
              <a:rPr lang="it-IT" sz="1400" dirty="0">
                <a:latin typeface="Abadi" panose="020B0604020104020204" pitchFamily="34" charset="0"/>
                <a:cs typeface="Times" panose="02020603050405020304" pitchFamily="18" charset="0"/>
              </a:rPr>
              <a:t>La proposta  di concordato può contenere:</a:t>
            </a:r>
          </a:p>
          <a:p>
            <a:pPr marL="285750" indent="-285750" algn="ctr">
              <a:buFont typeface="Wingdings" panose="05000000000000000000" pitchFamily="2" charset="2"/>
              <a:buChar char="ü"/>
            </a:pPr>
            <a:endParaRPr lang="it-IT" sz="1400" dirty="0">
              <a:latin typeface="Abadi" panose="020B0604020104020204" pitchFamily="34" charset="0"/>
              <a:cs typeface="Times" panose="02020603050405020304" pitchFamily="18" charset="0"/>
            </a:endParaRPr>
          </a:p>
          <a:p>
            <a:pPr algn="ctr"/>
            <a:endParaRPr lang="it-IT" dirty="0">
              <a:latin typeface="Abadi" panose="020B0604020104020204" pitchFamily="34" charset="0"/>
            </a:endParaRPr>
          </a:p>
        </p:txBody>
      </p:sp>
      <p:sp>
        <p:nvSpPr>
          <p:cNvPr id="28" name="Ovale 27">
            <a:extLst>
              <a:ext uri="{FF2B5EF4-FFF2-40B4-BE49-F238E27FC236}">
                <a16:creationId xmlns:a16="http://schemas.microsoft.com/office/drawing/2014/main" id="{346F3839-F370-49B1-A641-FFCD5C6599C5}"/>
              </a:ext>
            </a:extLst>
          </p:cNvPr>
          <p:cNvSpPr/>
          <p:nvPr/>
        </p:nvSpPr>
        <p:spPr>
          <a:xfrm>
            <a:off x="976677" y="4260728"/>
            <a:ext cx="1737610" cy="1683619"/>
          </a:xfrm>
          <a:prstGeom prst="ellipse">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latin typeface="Abadi" panose="020B0604020104020204" pitchFamily="34" charset="0"/>
                <a:cs typeface="Times" panose="02020603050405020304" pitchFamily="18" charset="0"/>
              </a:rPr>
              <a:t>Garanzia bancaria</a:t>
            </a:r>
          </a:p>
        </p:txBody>
      </p:sp>
      <p:sp>
        <p:nvSpPr>
          <p:cNvPr id="30" name="TextBox 3">
            <a:extLst>
              <a:ext uri="{FF2B5EF4-FFF2-40B4-BE49-F238E27FC236}">
                <a16:creationId xmlns:a16="http://schemas.microsoft.com/office/drawing/2014/main" id="{5B2426D1-E4EF-4B42-A747-49D951C4F707}"/>
              </a:ext>
            </a:extLst>
          </p:cNvPr>
          <p:cNvSpPr txBox="1">
            <a:spLocks noChangeArrowheads="1"/>
          </p:cNvSpPr>
          <p:nvPr/>
        </p:nvSpPr>
        <p:spPr bwMode="auto">
          <a:xfrm>
            <a:off x="2955824" y="1476640"/>
            <a:ext cx="7964712" cy="2664010"/>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buClr>
                <a:schemeClr val="bg1">
                  <a:lumMod val="50000"/>
                </a:schemeClr>
              </a:buClr>
            </a:pPr>
            <a:r>
              <a:rPr lang="it-IT" sz="1400" dirty="0">
                <a:solidFill>
                  <a:schemeClr val="tx1">
                    <a:lumMod val="95000"/>
                    <a:lumOff val="5000"/>
                  </a:schemeClr>
                </a:solidFill>
                <a:latin typeface="Abadi" panose="020B0604020104020204" pitchFamily="34" charset="0"/>
                <a:cs typeface="Times" panose="02020603050405020304" pitchFamily="18" charset="0"/>
              </a:rPr>
              <a:t>…continua:</a:t>
            </a:r>
          </a:p>
          <a:p>
            <a:pPr marL="285750" indent="-285750" algn="just">
              <a:buClr>
                <a:schemeClr val="bg1">
                  <a:lumMod val="50000"/>
                </a:schemeClr>
              </a:buClr>
              <a:buFont typeface="Wingdings" panose="05000000000000000000" pitchFamily="2" charset="2"/>
              <a:buChar char="ü"/>
            </a:pPr>
            <a:r>
              <a:rPr lang="it-IT" sz="1400" dirty="0">
                <a:solidFill>
                  <a:schemeClr val="tx1">
                    <a:lumMod val="95000"/>
                    <a:lumOff val="5000"/>
                  </a:schemeClr>
                </a:solidFill>
                <a:latin typeface="Abadi" panose="020B0604020104020204" pitchFamily="34" charset="0"/>
                <a:cs typeface="Times" panose="02020603050405020304" pitchFamily="18" charset="0"/>
              </a:rPr>
              <a:t>l’estinzione delle obbligazioni assunte anche attraverso modalità alternative al pagamento, quali: </a:t>
            </a:r>
            <a:r>
              <a:rPr lang="it-IT" sz="1400" i="1" dirty="0">
                <a:solidFill>
                  <a:schemeClr val="tx1">
                    <a:lumMod val="95000"/>
                    <a:lumOff val="5000"/>
                  </a:schemeClr>
                </a:solidFill>
                <a:latin typeface="Abadi" panose="020B0604020104020204" pitchFamily="34" charset="0"/>
                <a:cs typeface="Times" panose="02020603050405020304" pitchFamily="18" charset="0"/>
              </a:rPr>
              <a:t>datio in solutum</a:t>
            </a:r>
            <a:r>
              <a:rPr lang="it-IT" sz="1400" dirty="0">
                <a:solidFill>
                  <a:schemeClr val="tx1">
                    <a:lumMod val="95000"/>
                    <a:lumOff val="5000"/>
                  </a:schemeClr>
                </a:solidFill>
                <a:latin typeface="Abadi" panose="020B0604020104020204" pitchFamily="34" charset="0"/>
                <a:cs typeface="Times" panose="02020603050405020304" pitchFamily="18" charset="0"/>
              </a:rPr>
              <a:t> (è il caso dell’immobile ipotecato assegnato al creditore munito del relativo privilegio speciale), espromissioni o accolli liberatori per la procedura, ovvero atti di remissione del debito da parte dei creditori (da consegnarsi alla Curatela);</a:t>
            </a:r>
          </a:p>
          <a:p>
            <a:pPr marL="285750" indent="-285750" algn="just">
              <a:buClr>
                <a:schemeClr val="bg1">
                  <a:lumMod val="50000"/>
                </a:schemeClr>
              </a:buClr>
              <a:buFont typeface="Wingdings" panose="05000000000000000000" pitchFamily="2" charset="2"/>
              <a:buChar char="ü"/>
            </a:pPr>
            <a:r>
              <a:rPr lang="it-IT" sz="1400" dirty="0">
                <a:solidFill>
                  <a:schemeClr val="tx1">
                    <a:lumMod val="95000"/>
                    <a:lumOff val="5000"/>
                  </a:schemeClr>
                </a:solidFill>
                <a:latin typeface="Abadi" panose="020B0604020104020204" pitchFamily="34" charset="0"/>
                <a:cs typeface="Times" panose="02020603050405020304" pitchFamily="18" charset="0"/>
              </a:rPr>
              <a:t>quanto ai tempi di esecuzione, solitamente FIO prevede di eseguire il concordato entro 90 gg dal passaggio in giudicato del decreto di omologa, per la componente </a:t>
            </a:r>
            <a:r>
              <a:rPr lang="it-IT" sz="1400" i="1" dirty="0">
                <a:solidFill>
                  <a:schemeClr val="tx1">
                    <a:lumMod val="95000"/>
                    <a:lumOff val="5000"/>
                  </a:schemeClr>
                </a:solidFill>
                <a:latin typeface="Abadi" panose="020B0604020104020204" pitchFamily="34" charset="0"/>
                <a:cs typeface="Times" panose="02020603050405020304" pitchFamily="18" charset="0"/>
              </a:rPr>
              <a:t>certa</a:t>
            </a:r>
            <a:r>
              <a:rPr lang="it-IT" sz="1400" dirty="0">
                <a:solidFill>
                  <a:schemeClr val="tx1">
                    <a:lumMod val="95000"/>
                    <a:lumOff val="5000"/>
                  </a:schemeClr>
                </a:solidFill>
                <a:latin typeface="Abadi" panose="020B0604020104020204" pitchFamily="34" charset="0"/>
                <a:cs typeface="Times" panose="02020603050405020304" pitchFamily="18" charset="0"/>
              </a:rPr>
              <a:t> delle obbligazioni di pagamento assunte, rimanendo valida per i creditori </a:t>
            </a:r>
            <a:r>
              <a:rPr lang="it-IT" sz="1400" i="1" dirty="0">
                <a:solidFill>
                  <a:schemeClr val="tx1">
                    <a:lumMod val="95000"/>
                    <a:lumOff val="5000"/>
                  </a:schemeClr>
                </a:solidFill>
                <a:latin typeface="Abadi" panose="020B0604020104020204" pitchFamily="34" charset="0"/>
                <a:cs typeface="Times" panose="02020603050405020304" pitchFamily="18" charset="0"/>
              </a:rPr>
              <a:t>non certi</a:t>
            </a:r>
            <a:r>
              <a:rPr lang="it-IT" sz="1400" dirty="0">
                <a:solidFill>
                  <a:schemeClr val="tx1">
                    <a:lumMod val="95000"/>
                    <a:lumOff val="5000"/>
                  </a:schemeClr>
                </a:solidFill>
                <a:latin typeface="Abadi" panose="020B0604020104020204" pitchFamily="34" charset="0"/>
                <a:cs typeface="Times" panose="02020603050405020304" pitchFamily="18" charset="0"/>
              </a:rPr>
              <a:t> (opposizioni allo stato del passivo, ammissioni con riserva, etc.) la garanzia bancaria a prima richiesta di cui si dirà </a:t>
            </a:r>
            <a:r>
              <a:rPr lang="it-IT" sz="1400" i="1" dirty="0">
                <a:solidFill>
                  <a:schemeClr val="tx1">
                    <a:lumMod val="95000"/>
                    <a:lumOff val="5000"/>
                  </a:schemeClr>
                </a:solidFill>
                <a:latin typeface="Abadi" panose="020B0604020104020204" pitchFamily="34" charset="0"/>
                <a:cs typeface="Times" panose="02020603050405020304" pitchFamily="18" charset="0"/>
              </a:rPr>
              <a:t>infra;</a:t>
            </a:r>
            <a:endParaRPr lang="it-IT" sz="1400" dirty="0">
              <a:solidFill>
                <a:schemeClr val="tx1">
                  <a:lumMod val="95000"/>
                  <a:lumOff val="5000"/>
                </a:schemeClr>
              </a:solidFill>
              <a:latin typeface="Abadi" panose="020B0604020104020204" pitchFamily="34" charset="0"/>
              <a:cs typeface="Times" panose="02020603050405020304" pitchFamily="18" charset="0"/>
            </a:endParaRPr>
          </a:p>
          <a:p>
            <a:pPr marL="285750" indent="-285750" algn="just">
              <a:buClr>
                <a:schemeClr val="bg1">
                  <a:lumMod val="50000"/>
                </a:schemeClr>
              </a:buClr>
              <a:buFont typeface="Wingdings" panose="05000000000000000000" pitchFamily="2" charset="2"/>
              <a:buChar char="ü"/>
            </a:pPr>
            <a:r>
              <a:rPr lang="it-IT" sz="1400" dirty="0">
                <a:solidFill>
                  <a:schemeClr val="tx1">
                    <a:lumMod val="95000"/>
                    <a:lumOff val="5000"/>
                  </a:schemeClr>
                </a:solidFill>
                <a:latin typeface="Abadi" panose="020B0604020104020204" pitchFamily="34" charset="0"/>
                <a:cs typeface="Times" panose="02020603050405020304" pitchFamily="18" charset="0"/>
              </a:rPr>
              <a:t>la richiesta di disponibilità della Curatela a sottoscrivere atti notarili di ricognizione degli attivi trasferiti a seguito e per effetto dell’omologazione, per agevolare le necessarie comunicazioni ai competenti registri/enti (registro imprese, conservatoria, Agenzia delle Entrate etc.)</a:t>
            </a:r>
          </a:p>
        </p:txBody>
      </p:sp>
      <p:sp>
        <p:nvSpPr>
          <p:cNvPr id="31" name="TextBox 3">
            <a:extLst>
              <a:ext uri="{FF2B5EF4-FFF2-40B4-BE49-F238E27FC236}">
                <a16:creationId xmlns:a16="http://schemas.microsoft.com/office/drawing/2014/main" id="{61E04431-5BA8-4F14-94EC-0F90E4C7D524}"/>
              </a:ext>
            </a:extLst>
          </p:cNvPr>
          <p:cNvSpPr txBox="1">
            <a:spLocks noChangeArrowheads="1"/>
          </p:cNvSpPr>
          <p:nvPr/>
        </p:nvSpPr>
        <p:spPr bwMode="auto">
          <a:xfrm>
            <a:off x="3143672" y="4260728"/>
            <a:ext cx="7850352" cy="2156179"/>
          </a:xfrm>
          <a:prstGeom prst="rect">
            <a:avLst/>
          </a:prstGeom>
          <a:noFill/>
          <a:ln w="9525">
            <a:noFill/>
            <a:miter lim="800000"/>
            <a:headEnd/>
            <a:tailEnd/>
          </a:ln>
        </p:spPr>
        <p:txBody>
          <a:bodyPr wrap="square" lIns="77925" tIns="38963" rIns="77925" bIns="38963">
            <a:sp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algn="just">
              <a:buClr>
                <a:schemeClr val="bg1">
                  <a:lumMod val="50000"/>
                </a:schemeClr>
              </a:buClr>
            </a:pPr>
            <a:r>
              <a:rPr lang="it-IT" dirty="0">
                <a:solidFill>
                  <a:schemeClr val="tx1">
                    <a:lumMod val="95000"/>
                    <a:lumOff val="5000"/>
                  </a:schemeClr>
                </a:solidFill>
                <a:latin typeface="Abadi" panose="020B0604020104020204" pitchFamily="34" charset="0"/>
                <a:cs typeface="Times" panose="02020603050405020304" pitchFamily="18" charset="0"/>
              </a:rPr>
              <a:t>FIO si impegna, in sede di ricorso per concordato, a consegnare </a:t>
            </a:r>
            <a:r>
              <a:rPr lang="it-IT" i="1" dirty="0">
                <a:solidFill>
                  <a:schemeClr val="tx1">
                    <a:lumMod val="95000"/>
                    <a:lumOff val="5000"/>
                  </a:schemeClr>
                </a:solidFill>
                <a:latin typeface="Abadi" panose="020B0604020104020204" pitchFamily="34" charset="0"/>
                <a:cs typeface="Times" panose="02020603050405020304" pitchFamily="18" charset="0"/>
              </a:rPr>
              <a:t>brevi manu</a:t>
            </a:r>
            <a:r>
              <a:rPr lang="it-IT" dirty="0">
                <a:solidFill>
                  <a:schemeClr val="tx1">
                    <a:lumMod val="95000"/>
                    <a:lumOff val="5000"/>
                  </a:schemeClr>
                </a:solidFill>
                <a:latin typeface="Abadi" panose="020B0604020104020204" pitchFamily="34" charset="0"/>
                <a:cs typeface="Times" panose="02020603050405020304" pitchFamily="18" charset="0"/>
              </a:rPr>
              <a:t> al Curatore una </a:t>
            </a:r>
            <a:r>
              <a:rPr lang="it-IT" u="sng" dirty="0">
                <a:solidFill>
                  <a:schemeClr val="tx1">
                    <a:lumMod val="95000"/>
                    <a:lumOff val="5000"/>
                  </a:schemeClr>
                </a:solidFill>
                <a:latin typeface="Abadi" panose="020B0604020104020204" pitchFamily="34" charset="0"/>
                <a:cs typeface="Times" panose="02020603050405020304" pitchFamily="18" charset="0"/>
              </a:rPr>
              <a:t>garanzia bancaria a prima richiesta</a:t>
            </a:r>
            <a:r>
              <a:rPr lang="it-IT" dirty="0">
                <a:solidFill>
                  <a:schemeClr val="tx1">
                    <a:lumMod val="95000"/>
                    <a:lumOff val="5000"/>
                  </a:schemeClr>
                </a:solidFill>
                <a:latin typeface="Abadi" panose="020B0604020104020204" pitchFamily="34" charset="0"/>
                <a:cs typeface="Times" panose="02020603050405020304" pitchFamily="18" charset="0"/>
              </a:rPr>
              <a:t>, solitamente entro 15/20 giorni dalla ricezione della comunicazione del parere positivo reso dal Comitato dei Creditori/dal Giudice Delegato in sostituzione di tale organo. Nella generalità dei casi, la garanzia bancaria è sospensivamente condizionata alla definitività del decreto di omologa e ha validità di ben 12 mesi da tale data. In questo modo, posti i tempi immediati di pagamento dei creditori c.d. </a:t>
            </a:r>
            <a:r>
              <a:rPr lang="it-IT" i="1" dirty="0">
                <a:solidFill>
                  <a:schemeClr val="tx1">
                    <a:lumMod val="95000"/>
                    <a:lumOff val="5000"/>
                  </a:schemeClr>
                </a:solidFill>
                <a:latin typeface="Abadi" panose="020B0604020104020204" pitchFamily="34" charset="0"/>
                <a:cs typeface="Times" panose="02020603050405020304" pitchFamily="18" charset="0"/>
              </a:rPr>
              <a:t>certi</a:t>
            </a:r>
            <a:r>
              <a:rPr lang="it-IT" dirty="0">
                <a:solidFill>
                  <a:schemeClr val="tx1">
                    <a:lumMod val="95000"/>
                    <a:lumOff val="5000"/>
                  </a:schemeClr>
                </a:solidFill>
                <a:latin typeface="Abadi" panose="020B0604020104020204" pitchFamily="34" charset="0"/>
                <a:cs typeface="Times" panose="02020603050405020304" pitchFamily="18" charset="0"/>
              </a:rPr>
              <a:t>, e il conseguente adempimento della proposta concordataria omologata, </a:t>
            </a:r>
            <a:r>
              <a:rPr lang="it-IT" u="sng" dirty="0">
                <a:solidFill>
                  <a:schemeClr val="tx1">
                    <a:lumMod val="95000"/>
                    <a:lumOff val="5000"/>
                  </a:schemeClr>
                </a:solidFill>
                <a:latin typeface="Abadi" panose="020B0604020104020204" pitchFamily="34" charset="0"/>
                <a:cs typeface="Times" panose="02020603050405020304" pitchFamily="18" charset="0"/>
              </a:rPr>
              <a:t>il Tribunale può disporre la chiusura della procedura in pendenza di efficacia della garanzia, a valere sull’impegno di soddisfare il passivo «non certo» assunto da FIO.</a:t>
            </a:r>
          </a:p>
        </p:txBody>
      </p:sp>
    </p:spTree>
    <p:extLst>
      <p:ext uri="{BB962C8B-B14F-4D97-AF65-F5344CB8AC3E}">
        <p14:creationId xmlns:p14="http://schemas.microsoft.com/office/powerpoint/2010/main" val="27844724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636F723F-156A-4B5A-A0FD-075C8827500B}"/>
              </a:ext>
            </a:extLst>
          </p:cNvPr>
          <p:cNvSpPr txBox="1">
            <a:spLocks/>
          </p:cNvSpPr>
          <p:nvPr/>
        </p:nvSpPr>
        <p:spPr>
          <a:xfrm>
            <a:off x="1487488" y="526503"/>
            <a:ext cx="9217024" cy="1035547"/>
          </a:xfrm>
          <a:prstGeom prst="rect">
            <a:avLst/>
          </a:prstGeom>
        </p:spPr>
        <p:txBody>
          <a:bodyPr>
            <a:norm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r>
              <a:rPr lang="it-IT" sz="2800" b="1" dirty="0">
                <a:solidFill>
                  <a:schemeClr val="tx2"/>
                </a:solidFill>
                <a:latin typeface="Aptos Black" panose="020B0004020202020204" pitchFamily="34" charset="0"/>
                <a:cs typeface="Times" panose="02020603050405020304" pitchFamily="18" charset="0"/>
              </a:rPr>
              <a:t>L’assunzione concordataria </a:t>
            </a:r>
            <a:r>
              <a:rPr lang="it-IT" sz="2800" b="1" i="1" dirty="0">
                <a:solidFill>
                  <a:schemeClr val="tx2"/>
                </a:solidFill>
                <a:latin typeface="Aptos Black" panose="020B0004020202020204" pitchFamily="34" charset="0"/>
                <a:cs typeface="Times" panose="02020603050405020304" pitchFamily="18" charset="0"/>
              </a:rPr>
              <a:t>in pratica</a:t>
            </a:r>
          </a:p>
        </p:txBody>
      </p:sp>
      <p:grpSp>
        <p:nvGrpSpPr>
          <p:cNvPr id="3" name="Gruppo 4">
            <a:extLst>
              <a:ext uri="{FF2B5EF4-FFF2-40B4-BE49-F238E27FC236}">
                <a16:creationId xmlns:a16="http://schemas.microsoft.com/office/drawing/2014/main" id="{CED2C9A0-2A45-F241-A1E0-D7CC4881B2EA}"/>
              </a:ext>
            </a:extLst>
          </p:cNvPr>
          <p:cNvGrpSpPr>
            <a:grpSpLocks/>
          </p:cNvGrpSpPr>
          <p:nvPr/>
        </p:nvGrpSpPr>
        <p:grpSpPr bwMode="auto">
          <a:xfrm>
            <a:off x="3503713" y="1268760"/>
            <a:ext cx="6048672" cy="4998864"/>
            <a:chOff x="673336" y="908720"/>
            <a:chExt cx="5090753" cy="4032448"/>
          </a:xfrm>
        </p:grpSpPr>
        <p:sp>
          <p:nvSpPr>
            <p:cNvPr id="6" name="Rettangolo arrotondato 30">
              <a:extLst>
                <a:ext uri="{FF2B5EF4-FFF2-40B4-BE49-F238E27FC236}">
                  <a16:creationId xmlns:a16="http://schemas.microsoft.com/office/drawing/2014/main" id="{44B06863-2056-9C30-D70E-A9F259F5F569}"/>
                </a:ext>
              </a:extLst>
            </p:cNvPr>
            <p:cNvSpPr/>
            <p:nvPr/>
          </p:nvSpPr>
          <p:spPr>
            <a:xfrm>
              <a:off x="673336" y="1011581"/>
              <a:ext cx="4332267" cy="3929587"/>
            </a:xfrm>
            <a:prstGeom prst="roundRect">
              <a:avLst/>
            </a:prstGeom>
            <a:solidFill>
              <a:schemeClr val="tx2">
                <a:lumMod val="40000"/>
                <a:lumOff val="60000"/>
                <a:alpha val="4000"/>
              </a:schemeClr>
            </a:solidFill>
            <a:ln w="28575">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b="0" dirty="0">
                <a:latin typeface="+mj-lt"/>
              </a:endParaRPr>
            </a:p>
          </p:txBody>
        </p:sp>
        <p:sp>
          <p:nvSpPr>
            <p:cNvPr id="7" name="Rettangolo 6">
              <a:extLst>
                <a:ext uri="{FF2B5EF4-FFF2-40B4-BE49-F238E27FC236}">
                  <a16:creationId xmlns:a16="http://schemas.microsoft.com/office/drawing/2014/main" id="{5C4FA05E-D8F8-814A-84F8-813554E16497}"/>
                </a:ext>
              </a:extLst>
            </p:cNvPr>
            <p:cNvSpPr/>
            <p:nvPr/>
          </p:nvSpPr>
          <p:spPr>
            <a:xfrm>
              <a:off x="888970" y="1603404"/>
              <a:ext cx="2160855" cy="2881598"/>
            </a:xfrm>
            <a:prstGeom prst="rect">
              <a:avLst/>
            </a:prstGeom>
            <a:solidFill>
              <a:schemeClr val="bg1"/>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b="0" dirty="0">
                <a:solidFill>
                  <a:schemeClr val="tx1"/>
                </a:solidFill>
                <a:latin typeface="+mj-lt"/>
              </a:endParaRPr>
            </a:p>
          </p:txBody>
        </p:sp>
        <p:sp>
          <p:nvSpPr>
            <p:cNvPr id="8" name="Rettangolo 7">
              <a:extLst>
                <a:ext uri="{FF2B5EF4-FFF2-40B4-BE49-F238E27FC236}">
                  <a16:creationId xmlns:a16="http://schemas.microsoft.com/office/drawing/2014/main" id="{4B8A455D-5B50-BAD7-ADA3-579B94DBACF8}"/>
                </a:ext>
              </a:extLst>
            </p:cNvPr>
            <p:cNvSpPr/>
            <p:nvPr/>
          </p:nvSpPr>
          <p:spPr>
            <a:xfrm>
              <a:off x="888970" y="1329108"/>
              <a:ext cx="2160855" cy="459148"/>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2000" b="0" dirty="0">
                  <a:solidFill>
                    <a:schemeClr val="tx1"/>
                  </a:solidFill>
                  <a:latin typeface="+mj-lt"/>
                </a:rPr>
                <a:t>Target</a:t>
              </a:r>
            </a:p>
          </p:txBody>
        </p:sp>
        <p:sp>
          <p:nvSpPr>
            <p:cNvPr id="9" name="Rettangolo 8">
              <a:extLst>
                <a:ext uri="{FF2B5EF4-FFF2-40B4-BE49-F238E27FC236}">
                  <a16:creationId xmlns:a16="http://schemas.microsoft.com/office/drawing/2014/main" id="{2B9F72FD-638A-D357-7C3B-0B400E2977E5}"/>
                </a:ext>
              </a:extLst>
            </p:cNvPr>
            <p:cNvSpPr/>
            <p:nvPr/>
          </p:nvSpPr>
          <p:spPr>
            <a:xfrm>
              <a:off x="4304418" y="3007680"/>
              <a:ext cx="1459671" cy="506851"/>
            </a:xfrm>
            <a:prstGeom prst="rect">
              <a:avLst/>
            </a:prstGeom>
            <a:solidFill>
              <a:schemeClr val="tx2">
                <a:lumMod val="20000"/>
                <a:lumOff val="80000"/>
              </a:schemeClr>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b="0" dirty="0">
                  <a:solidFill>
                    <a:schemeClr val="tx2"/>
                  </a:solidFill>
                  <a:latin typeface="+mj-lt"/>
                </a:rPr>
                <a:t>Assuntore (Investitore)</a:t>
              </a:r>
            </a:p>
          </p:txBody>
        </p:sp>
        <p:cxnSp>
          <p:nvCxnSpPr>
            <p:cNvPr id="13" name="Connettore 2 12">
              <a:extLst>
                <a:ext uri="{FF2B5EF4-FFF2-40B4-BE49-F238E27FC236}">
                  <a16:creationId xmlns:a16="http://schemas.microsoft.com/office/drawing/2014/main" id="{C82C6664-C1A5-D13F-778A-2759AB9D927C}"/>
                </a:ext>
              </a:extLst>
            </p:cNvPr>
            <p:cNvCxnSpPr>
              <a:cxnSpLocks/>
            </p:cNvCxnSpPr>
            <p:nvPr/>
          </p:nvCxnSpPr>
          <p:spPr>
            <a:xfrm flipV="1">
              <a:off x="4768650" y="3531427"/>
              <a:ext cx="0" cy="461664"/>
            </a:xfrm>
            <a:prstGeom prst="straightConnector1">
              <a:avLst/>
            </a:prstGeom>
            <a:ln w="28575">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0FB33E4A-74CB-B795-C249-83D6F5EF2153}"/>
                </a:ext>
              </a:extLst>
            </p:cNvPr>
            <p:cNvCxnSpPr/>
            <p:nvPr/>
          </p:nvCxnSpPr>
          <p:spPr>
            <a:xfrm flipH="1">
              <a:off x="4773383" y="2523190"/>
              <a:ext cx="6032" cy="468092"/>
            </a:xfrm>
            <a:prstGeom prst="straightConnector1">
              <a:avLst/>
            </a:prstGeom>
            <a:ln w="28575">
              <a:solidFill>
                <a:srgbClr val="00B05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5" name="TextBox 5">
              <a:extLst>
                <a:ext uri="{FF2B5EF4-FFF2-40B4-BE49-F238E27FC236}">
                  <a16:creationId xmlns:a16="http://schemas.microsoft.com/office/drawing/2014/main" id="{6DC75076-6189-F286-2A4A-1A28C20531DE}"/>
                </a:ext>
              </a:extLst>
            </p:cNvPr>
            <p:cNvSpPr txBox="1">
              <a:spLocks noChangeArrowheads="1"/>
            </p:cNvSpPr>
            <p:nvPr/>
          </p:nvSpPr>
          <p:spPr bwMode="auto">
            <a:xfrm>
              <a:off x="3159906" y="3993090"/>
              <a:ext cx="1688875" cy="455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925" tIns="38963" rIns="77925" bIns="38963">
              <a:spAutoFit/>
            </a:bodyPr>
            <a:lstStyle>
              <a:lvl1pPr marL="242888" indent="-242888"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defTabSz="777875" eaLnBrk="0" fontAlgn="base" hangingPunct="0">
                <a:spcBef>
                  <a:spcPct val="0"/>
                </a:spcBef>
                <a:spcAft>
                  <a:spcPct val="0"/>
                </a:spcAft>
                <a:defRPr sz="1500">
                  <a:solidFill>
                    <a:schemeClr val="tx1"/>
                  </a:solidFill>
                  <a:latin typeface="Arial" charset="0"/>
                </a:defRPr>
              </a:lvl6pPr>
              <a:lvl7pPr marL="2971800" indent="-228600" defTabSz="777875" eaLnBrk="0" fontAlgn="base" hangingPunct="0">
                <a:spcBef>
                  <a:spcPct val="0"/>
                </a:spcBef>
                <a:spcAft>
                  <a:spcPct val="0"/>
                </a:spcAft>
                <a:defRPr sz="1500">
                  <a:solidFill>
                    <a:schemeClr val="tx1"/>
                  </a:solidFill>
                  <a:latin typeface="Arial" charset="0"/>
                </a:defRPr>
              </a:lvl7pPr>
              <a:lvl8pPr marL="3429000" indent="-228600" defTabSz="777875" eaLnBrk="0" fontAlgn="base" hangingPunct="0">
                <a:spcBef>
                  <a:spcPct val="0"/>
                </a:spcBef>
                <a:spcAft>
                  <a:spcPct val="0"/>
                </a:spcAft>
                <a:defRPr sz="1500">
                  <a:solidFill>
                    <a:schemeClr val="tx1"/>
                  </a:solidFill>
                  <a:latin typeface="Arial" charset="0"/>
                </a:defRPr>
              </a:lvl8pPr>
              <a:lvl9pPr marL="3886200" indent="-228600" defTabSz="777875" eaLnBrk="0" fontAlgn="base" hangingPunct="0">
                <a:spcBef>
                  <a:spcPct val="0"/>
                </a:spcBef>
                <a:spcAft>
                  <a:spcPct val="0"/>
                </a:spcAft>
                <a:defRPr sz="1500">
                  <a:solidFill>
                    <a:schemeClr val="tx1"/>
                  </a:solidFill>
                  <a:latin typeface="Arial" charset="0"/>
                </a:defRPr>
              </a:lvl9pPr>
            </a:lstStyle>
            <a:p>
              <a:pPr marL="0" indent="0" algn="ctr" eaLnBrk="1" hangingPunct="1">
                <a:spcAft>
                  <a:spcPts val="600"/>
                </a:spcAft>
                <a:defRPr/>
              </a:pPr>
              <a:r>
                <a:rPr lang="it-IT" b="0" noProof="1">
                  <a:latin typeface="+mj-lt"/>
                </a:rPr>
                <a:t>Assunzione dell’onere concordatario</a:t>
              </a:r>
              <a:endParaRPr lang="it-IT" b="0" noProof="1">
                <a:solidFill>
                  <a:srgbClr val="C00000"/>
                </a:solidFill>
                <a:latin typeface="+mj-lt"/>
              </a:endParaRPr>
            </a:p>
          </p:txBody>
        </p:sp>
        <p:sp>
          <p:nvSpPr>
            <p:cNvPr id="16" name="TextBox 5">
              <a:extLst>
                <a:ext uri="{FF2B5EF4-FFF2-40B4-BE49-F238E27FC236}">
                  <a16:creationId xmlns:a16="http://schemas.microsoft.com/office/drawing/2014/main" id="{A813C43B-EBD2-0EEC-AE1B-45693D3F8FE7}"/>
                </a:ext>
              </a:extLst>
            </p:cNvPr>
            <p:cNvSpPr txBox="1">
              <a:spLocks noChangeArrowheads="1"/>
            </p:cNvSpPr>
            <p:nvPr/>
          </p:nvSpPr>
          <p:spPr bwMode="auto">
            <a:xfrm>
              <a:off x="3173116" y="1957979"/>
              <a:ext cx="1722050" cy="429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925" tIns="38963" rIns="77925" bIns="38963">
              <a:spAutoFit/>
            </a:bodyPr>
            <a:lstStyle>
              <a:lvl1pPr marL="242888" indent="-242888"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defTabSz="777875" eaLnBrk="0" fontAlgn="base" hangingPunct="0">
                <a:spcBef>
                  <a:spcPct val="0"/>
                </a:spcBef>
                <a:spcAft>
                  <a:spcPct val="0"/>
                </a:spcAft>
                <a:defRPr sz="1500">
                  <a:solidFill>
                    <a:schemeClr val="tx1"/>
                  </a:solidFill>
                  <a:latin typeface="Arial" charset="0"/>
                </a:defRPr>
              </a:lvl6pPr>
              <a:lvl7pPr marL="2971800" indent="-228600" defTabSz="777875" eaLnBrk="0" fontAlgn="base" hangingPunct="0">
                <a:spcBef>
                  <a:spcPct val="0"/>
                </a:spcBef>
                <a:spcAft>
                  <a:spcPct val="0"/>
                </a:spcAft>
                <a:defRPr sz="1500">
                  <a:solidFill>
                    <a:schemeClr val="tx1"/>
                  </a:solidFill>
                  <a:latin typeface="Arial" charset="0"/>
                </a:defRPr>
              </a:lvl7pPr>
              <a:lvl8pPr marL="3429000" indent="-228600" defTabSz="777875" eaLnBrk="0" fontAlgn="base" hangingPunct="0">
                <a:spcBef>
                  <a:spcPct val="0"/>
                </a:spcBef>
                <a:spcAft>
                  <a:spcPct val="0"/>
                </a:spcAft>
                <a:defRPr sz="1500">
                  <a:solidFill>
                    <a:schemeClr val="tx1"/>
                  </a:solidFill>
                  <a:latin typeface="Arial" charset="0"/>
                </a:defRPr>
              </a:lvl8pPr>
              <a:lvl9pPr marL="3886200" indent="-228600" defTabSz="777875" eaLnBrk="0" fontAlgn="base" hangingPunct="0">
                <a:spcBef>
                  <a:spcPct val="0"/>
                </a:spcBef>
                <a:spcAft>
                  <a:spcPct val="0"/>
                </a:spcAft>
                <a:defRPr sz="1500">
                  <a:solidFill>
                    <a:schemeClr val="tx1"/>
                  </a:solidFill>
                  <a:latin typeface="Arial" charset="0"/>
                </a:defRPr>
              </a:lvl9pPr>
            </a:lstStyle>
            <a:p>
              <a:pPr marL="0" indent="0" algn="ctr" eaLnBrk="1" hangingPunct="1">
                <a:defRPr/>
              </a:pPr>
              <a:r>
                <a:rPr lang="it-IT" sz="1400" b="0" noProof="1">
                  <a:latin typeface="+mj-lt"/>
                </a:rPr>
                <a:t>Trasferimento integralità </a:t>
              </a:r>
              <a:r>
                <a:rPr lang="it-IT" sz="1400" b="0" i="1" noProof="1">
                  <a:latin typeface="+mj-lt"/>
                </a:rPr>
                <a:t>asset </a:t>
              </a:r>
              <a:r>
                <a:rPr lang="it-IT" sz="1400" b="0" noProof="1">
                  <a:latin typeface="+mj-lt"/>
                </a:rPr>
                <a:t>di Target</a:t>
              </a:r>
              <a:endParaRPr lang="it-IT" sz="1400" b="0" i="1" noProof="1">
                <a:solidFill>
                  <a:srgbClr val="C00000"/>
                </a:solidFill>
                <a:latin typeface="+mj-lt"/>
              </a:endParaRPr>
            </a:p>
          </p:txBody>
        </p:sp>
        <p:sp>
          <p:nvSpPr>
            <p:cNvPr id="17" name="TextBox 5">
              <a:extLst>
                <a:ext uri="{FF2B5EF4-FFF2-40B4-BE49-F238E27FC236}">
                  <a16:creationId xmlns:a16="http://schemas.microsoft.com/office/drawing/2014/main" id="{FF1AF0B9-660A-98A9-4E35-8D1E1711FB1B}"/>
                </a:ext>
              </a:extLst>
            </p:cNvPr>
            <p:cNvSpPr txBox="1">
              <a:spLocks noChangeArrowheads="1"/>
            </p:cNvSpPr>
            <p:nvPr/>
          </p:nvSpPr>
          <p:spPr bwMode="auto">
            <a:xfrm>
              <a:off x="893493" y="2101311"/>
              <a:ext cx="2178951" cy="41190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77925" tIns="38963" rIns="77925" bIns="38963">
              <a:spAutoFit/>
            </a:bodyPr>
            <a:lstStyle>
              <a:lvl1pPr marL="242888" indent="-242888"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defTabSz="777875" eaLnBrk="0" fontAlgn="base" hangingPunct="0">
                <a:spcBef>
                  <a:spcPct val="0"/>
                </a:spcBef>
                <a:spcAft>
                  <a:spcPct val="0"/>
                </a:spcAft>
                <a:defRPr sz="1500">
                  <a:solidFill>
                    <a:schemeClr val="tx1"/>
                  </a:solidFill>
                  <a:latin typeface="Arial" charset="0"/>
                </a:defRPr>
              </a:lvl6pPr>
              <a:lvl7pPr marL="2971800" indent="-228600" defTabSz="777875" eaLnBrk="0" fontAlgn="base" hangingPunct="0">
                <a:spcBef>
                  <a:spcPct val="0"/>
                </a:spcBef>
                <a:spcAft>
                  <a:spcPct val="0"/>
                </a:spcAft>
                <a:defRPr sz="1500">
                  <a:solidFill>
                    <a:schemeClr val="tx1"/>
                  </a:solidFill>
                  <a:latin typeface="Arial" charset="0"/>
                </a:defRPr>
              </a:lvl7pPr>
              <a:lvl8pPr marL="3429000" indent="-228600" defTabSz="777875" eaLnBrk="0" fontAlgn="base" hangingPunct="0">
                <a:spcBef>
                  <a:spcPct val="0"/>
                </a:spcBef>
                <a:spcAft>
                  <a:spcPct val="0"/>
                </a:spcAft>
                <a:defRPr sz="1500">
                  <a:solidFill>
                    <a:schemeClr val="tx1"/>
                  </a:solidFill>
                  <a:latin typeface="Arial" charset="0"/>
                </a:defRPr>
              </a:lvl8pPr>
              <a:lvl9pPr marL="3886200" indent="-228600" defTabSz="777875" eaLnBrk="0" fontAlgn="base" hangingPunct="0">
                <a:spcBef>
                  <a:spcPct val="0"/>
                </a:spcBef>
                <a:spcAft>
                  <a:spcPct val="0"/>
                </a:spcAft>
                <a:defRPr sz="1500">
                  <a:solidFill>
                    <a:schemeClr val="tx1"/>
                  </a:solidFill>
                  <a:latin typeface="Arial" charset="0"/>
                </a:defRPr>
              </a:lvl9pPr>
            </a:lstStyle>
            <a:p>
              <a:pPr marL="182563" indent="-182563" eaLnBrk="1" hangingPunct="1">
                <a:lnSpc>
                  <a:spcPts val="1600"/>
                </a:lnSpc>
                <a:buFont typeface="Wingdings" panose="05000000000000000000" pitchFamily="2" charset="2"/>
                <a:buChar char="v"/>
                <a:defRPr/>
              </a:pPr>
              <a:r>
                <a:rPr lang="it-IT" sz="1600" b="0" noProof="1">
                  <a:solidFill>
                    <a:srgbClr val="00B050"/>
                  </a:solidFill>
                  <a:latin typeface="+mj-lt"/>
                </a:rPr>
                <a:t>Ramo d’Azienda</a:t>
              </a:r>
            </a:p>
            <a:p>
              <a:pPr marL="182563" indent="-182563" eaLnBrk="1" hangingPunct="1">
                <a:lnSpc>
                  <a:spcPts val="1600"/>
                </a:lnSpc>
                <a:buFont typeface="Wingdings" panose="05000000000000000000" pitchFamily="2" charset="2"/>
                <a:buChar char="v"/>
                <a:defRPr/>
              </a:pPr>
              <a:r>
                <a:rPr lang="it-IT" sz="1600" b="0" noProof="1">
                  <a:solidFill>
                    <a:srgbClr val="00B050"/>
                  </a:solidFill>
                  <a:latin typeface="+mj-lt"/>
                </a:rPr>
                <a:t>Eventuali ulteriori asset</a:t>
              </a:r>
            </a:p>
          </p:txBody>
        </p:sp>
        <p:sp>
          <p:nvSpPr>
            <p:cNvPr id="18" name="Rettangolo 17">
              <a:extLst>
                <a:ext uri="{FF2B5EF4-FFF2-40B4-BE49-F238E27FC236}">
                  <a16:creationId xmlns:a16="http://schemas.microsoft.com/office/drawing/2014/main" id="{D7E26283-D388-AEE8-09AB-788636DDA122}"/>
                </a:ext>
              </a:extLst>
            </p:cNvPr>
            <p:cNvSpPr/>
            <p:nvPr/>
          </p:nvSpPr>
          <p:spPr>
            <a:xfrm>
              <a:off x="1507219" y="1858320"/>
              <a:ext cx="972611" cy="222121"/>
            </a:xfrm>
            <a:prstGeom prst="rect">
              <a:avLst/>
            </a:prstGeom>
            <a:solidFill>
              <a:srgbClr val="00B050"/>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600" b="0" dirty="0">
                  <a:solidFill>
                    <a:schemeClr val="bg1"/>
                  </a:solidFill>
                  <a:latin typeface="+mj-lt"/>
                </a:rPr>
                <a:t>Attivo</a:t>
              </a:r>
            </a:p>
          </p:txBody>
        </p:sp>
        <p:sp>
          <p:nvSpPr>
            <p:cNvPr id="19" name="TextBox 5">
              <a:extLst>
                <a:ext uri="{FF2B5EF4-FFF2-40B4-BE49-F238E27FC236}">
                  <a16:creationId xmlns:a16="http://schemas.microsoft.com/office/drawing/2014/main" id="{F0C5C600-E716-AB2C-136F-E23D5E659B18}"/>
                </a:ext>
              </a:extLst>
            </p:cNvPr>
            <p:cNvSpPr txBox="1">
              <a:spLocks noChangeArrowheads="1"/>
            </p:cNvSpPr>
            <p:nvPr/>
          </p:nvSpPr>
          <p:spPr bwMode="auto">
            <a:xfrm>
              <a:off x="888970" y="3170876"/>
              <a:ext cx="2178950" cy="7944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77925" tIns="38963" rIns="77925" bIns="38963">
              <a:spAutoFit/>
            </a:bodyPr>
            <a:lstStyle>
              <a:lvl1pPr marL="242888" indent="-242888" eaLnBrk="0" hangingPunct="0">
                <a:defRPr sz="1500">
                  <a:solidFill>
                    <a:schemeClr val="tx1"/>
                  </a:solidFill>
                  <a:latin typeface="Arial" charset="0"/>
                </a:defRPr>
              </a:lvl1pPr>
              <a:lvl2pPr marL="742950" indent="-285750" eaLnBrk="0" hangingPunct="0">
                <a:defRPr sz="1500">
                  <a:solidFill>
                    <a:schemeClr val="tx1"/>
                  </a:solidFill>
                  <a:latin typeface="Arial" charset="0"/>
                </a:defRPr>
              </a:lvl2pPr>
              <a:lvl3pPr marL="1143000" indent="-228600" eaLnBrk="0" hangingPunct="0">
                <a:defRPr sz="1500">
                  <a:solidFill>
                    <a:schemeClr val="tx1"/>
                  </a:solidFill>
                  <a:latin typeface="Arial" charset="0"/>
                </a:defRPr>
              </a:lvl3pPr>
              <a:lvl4pPr marL="1600200" indent="-228600" eaLnBrk="0" hangingPunct="0">
                <a:defRPr sz="1500">
                  <a:solidFill>
                    <a:schemeClr val="tx1"/>
                  </a:solidFill>
                  <a:latin typeface="Arial" charset="0"/>
                </a:defRPr>
              </a:lvl4pPr>
              <a:lvl5pPr marL="2057400" indent="-228600" eaLnBrk="0" hangingPunct="0">
                <a:defRPr sz="1500">
                  <a:solidFill>
                    <a:schemeClr val="tx1"/>
                  </a:solidFill>
                  <a:latin typeface="Arial" charset="0"/>
                </a:defRPr>
              </a:lvl5pPr>
              <a:lvl6pPr marL="2514600" indent="-228600" defTabSz="777875" eaLnBrk="0" fontAlgn="base" hangingPunct="0">
                <a:spcBef>
                  <a:spcPct val="0"/>
                </a:spcBef>
                <a:spcAft>
                  <a:spcPct val="0"/>
                </a:spcAft>
                <a:defRPr sz="1500">
                  <a:solidFill>
                    <a:schemeClr val="tx1"/>
                  </a:solidFill>
                  <a:latin typeface="Arial" charset="0"/>
                </a:defRPr>
              </a:lvl6pPr>
              <a:lvl7pPr marL="2971800" indent="-228600" defTabSz="777875" eaLnBrk="0" fontAlgn="base" hangingPunct="0">
                <a:spcBef>
                  <a:spcPct val="0"/>
                </a:spcBef>
                <a:spcAft>
                  <a:spcPct val="0"/>
                </a:spcAft>
                <a:defRPr sz="1500">
                  <a:solidFill>
                    <a:schemeClr val="tx1"/>
                  </a:solidFill>
                  <a:latin typeface="Arial" charset="0"/>
                </a:defRPr>
              </a:lvl7pPr>
              <a:lvl8pPr marL="3429000" indent="-228600" defTabSz="777875" eaLnBrk="0" fontAlgn="base" hangingPunct="0">
                <a:spcBef>
                  <a:spcPct val="0"/>
                </a:spcBef>
                <a:spcAft>
                  <a:spcPct val="0"/>
                </a:spcAft>
                <a:defRPr sz="1500">
                  <a:solidFill>
                    <a:schemeClr val="tx1"/>
                  </a:solidFill>
                  <a:latin typeface="Arial" charset="0"/>
                </a:defRPr>
              </a:lvl8pPr>
              <a:lvl9pPr marL="3886200" indent="-228600" defTabSz="777875" eaLnBrk="0" fontAlgn="base" hangingPunct="0">
                <a:spcBef>
                  <a:spcPct val="0"/>
                </a:spcBef>
                <a:spcAft>
                  <a:spcPct val="0"/>
                </a:spcAft>
                <a:defRPr sz="1500">
                  <a:solidFill>
                    <a:schemeClr val="tx1"/>
                  </a:solidFill>
                  <a:latin typeface="Arial" charset="0"/>
                </a:defRPr>
              </a:lvl9pPr>
            </a:lstStyle>
            <a:p>
              <a:pPr marL="0" indent="0" eaLnBrk="1" hangingPunct="1">
                <a:defRPr/>
              </a:pPr>
              <a:endParaRPr lang="it-IT" sz="1600" b="0" noProof="1">
                <a:latin typeface="+mj-lt"/>
              </a:endParaRPr>
            </a:p>
            <a:p>
              <a:pPr marL="171450" indent="-171450" eaLnBrk="1" hangingPunct="1">
                <a:lnSpc>
                  <a:spcPts val="1600"/>
                </a:lnSpc>
                <a:buFont typeface="Wingdings" panose="05000000000000000000" pitchFamily="2" charset="2"/>
                <a:buChar char="v"/>
                <a:defRPr/>
              </a:pPr>
              <a:r>
                <a:rPr lang="it-IT" sz="1600" b="0" noProof="1">
                  <a:solidFill>
                    <a:srgbClr val="C00000"/>
                  </a:solidFill>
                  <a:latin typeface="+mj-lt"/>
                </a:rPr>
                <a:t>Debiti Prededucibili</a:t>
              </a:r>
            </a:p>
            <a:p>
              <a:pPr marL="171450" indent="-171450" eaLnBrk="1" hangingPunct="1">
                <a:lnSpc>
                  <a:spcPts val="1600"/>
                </a:lnSpc>
                <a:buFont typeface="Wingdings" panose="05000000000000000000" pitchFamily="2" charset="2"/>
                <a:buChar char="v"/>
                <a:defRPr/>
              </a:pPr>
              <a:r>
                <a:rPr lang="it-IT" sz="1600" b="0" noProof="1">
                  <a:solidFill>
                    <a:srgbClr val="C00000"/>
                  </a:solidFill>
                  <a:latin typeface="+mj-lt"/>
                </a:rPr>
                <a:t>Debiti Privilegiati</a:t>
              </a:r>
            </a:p>
            <a:p>
              <a:pPr marL="171450" indent="-171450" eaLnBrk="1" hangingPunct="1">
                <a:lnSpc>
                  <a:spcPts val="1600"/>
                </a:lnSpc>
                <a:buFont typeface="Wingdings" panose="05000000000000000000" pitchFamily="2" charset="2"/>
                <a:buChar char="v"/>
                <a:defRPr/>
              </a:pPr>
              <a:r>
                <a:rPr lang="it-IT" sz="1600" b="0" noProof="1">
                  <a:solidFill>
                    <a:srgbClr val="C00000"/>
                  </a:solidFill>
                  <a:latin typeface="+mj-lt"/>
                </a:rPr>
                <a:t>Debiti Chirografari</a:t>
              </a:r>
            </a:p>
          </p:txBody>
        </p:sp>
        <p:sp>
          <p:nvSpPr>
            <p:cNvPr id="20" name="Rettangolo 19">
              <a:extLst>
                <a:ext uri="{FF2B5EF4-FFF2-40B4-BE49-F238E27FC236}">
                  <a16:creationId xmlns:a16="http://schemas.microsoft.com/office/drawing/2014/main" id="{0550C4A0-4227-26D2-2BF1-38F4FD595CA6}"/>
                </a:ext>
              </a:extLst>
            </p:cNvPr>
            <p:cNvSpPr/>
            <p:nvPr/>
          </p:nvSpPr>
          <p:spPr>
            <a:xfrm>
              <a:off x="1478568" y="3011123"/>
              <a:ext cx="971103" cy="279798"/>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b="0" dirty="0">
                  <a:solidFill>
                    <a:schemeClr val="bg1"/>
                  </a:solidFill>
                  <a:latin typeface="+mj-lt"/>
                </a:rPr>
                <a:t>Passivo</a:t>
              </a:r>
            </a:p>
          </p:txBody>
        </p:sp>
        <p:cxnSp>
          <p:nvCxnSpPr>
            <p:cNvPr id="21" name="Connettore 1 51">
              <a:extLst>
                <a:ext uri="{FF2B5EF4-FFF2-40B4-BE49-F238E27FC236}">
                  <a16:creationId xmlns:a16="http://schemas.microsoft.com/office/drawing/2014/main" id="{50945C09-9664-9A59-B8C7-A675D46F02DC}"/>
                </a:ext>
              </a:extLst>
            </p:cNvPr>
            <p:cNvCxnSpPr/>
            <p:nvPr/>
          </p:nvCxnSpPr>
          <p:spPr>
            <a:xfrm>
              <a:off x="3075460" y="2536607"/>
              <a:ext cx="1711494" cy="0"/>
            </a:xfrm>
            <a:prstGeom prst="line">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22" name="Connettore 1 52">
              <a:extLst>
                <a:ext uri="{FF2B5EF4-FFF2-40B4-BE49-F238E27FC236}">
                  <a16:creationId xmlns:a16="http://schemas.microsoft.com/office/drawing/2014/main" id="{C54D4A6A-79B7-05E5-0729-7BF6FBB66718}"/>
                </a:ext>
              </a:extLst>
            </p:cNvPr>
            <p:cNvCxnSpPr>
              <a:cxnSpLocks/>
            </p:cNvCxnSpPr>
            <p:nvPr/>
          </p:nvCxnSpPr>
          <p:spPr>
            <a:xfrm>
              <a:off x="3066412" y="3993090"/>
              <a:ext cx="1703953" cy="0"/>
            </a:xfrm>
            <a:prstGeom prst="line">
              <a:avLst/>
            </a:prstGeom>
            <a:ln w="28575">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27" name="Rettangolo 26">
              <a:extLst>
                <a:ext uri="{FF2B5EF4-FFF2-40B4-BE49-F238E27FC236}">
                  <a16:creationId xmlns:a16="http://schemas.microsoft.com/office/drawing/2014/main" id="{047667A3-BE20-252B-BDC7-3191D6F577ED}"/>
                </a:ext>
              </a:extLst>
            </p:cNvPr>
            <p:cNvSpPr/>
            <p:nvPr/>
          </p:nvSpPr>
          <p:spPr>
            <a:xfrm>
              <a:off x="3141809" y="908720"/>
              <a:ext cx="1964825" cy="456166"/>
            </a:xfrm>
            <a:prstGeom prst="rect">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800" b="0" dirty="0">
                  <a:solidFill>
                    <a:schemeClr val="tx1"/>
                  </a:solidFill>
                  <a:latin typeface="+mj-lt"/>
                </a:rPr>
                <a:t>Perimetro Concordatario</a:t>
              </a:r>
            </a:p>
          </p:txBody>
        </p:sp>
        <p:cxnSp>
          <p:nvCxnSpPr>
            <p:cNvPr id="29" name="Connettore 1 58">
              <a:extLst>
                <a:ext uri="{FF2B5EF4-FFF2-40B4-BE49-F238E27FC236}">
                  <a16:creationId xmlns:a16="http://schemas.microsoft.com/office/drawing/2014/main" id="{6BAEF8B8-4C02-A1C3-F712-9E2807D0A2DB}"/>
                </a:ext>
              </a:extLst>
            </p:cNvPr>
            <p:cNvCxnSpPr/>
            <p:nvPr/>
          </p:nvCxnSpPr>
          <p:spPr>
            <a:xfrm>
              <a:off x="888970" y="4149586"/>
              <a:ext cx="215934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Connettore 1 59">
              <a:extLst>
                <a:ext uri="{FF2B5EF4-FFF2-40B4-BE49-F238E27FC236}">
                  <a16:creationId xmlns:a16="http://schemas.microsoft.com/office/drawing/2014/main" id="{E2EBAF7B-1640-D9D5-B3B5-02157F2B4BD5}"/>
                </a:ext>
              </a:extLst>
            </p:cNvPr>
            <p:cNvCxnSpPr/>
            <p:nvPr/>
          </p:nvCxnSpPr>
          <p:spPr>
            <a:xfrm>
              <a:off x="876906" y="3290921"/>
              <a:ext cx="2181966"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Connettore 1 60">
              <a:extLst>
                <a:ext uri="{FF2B5EF4-FFF2-40B4-BE49-F238E27FC236}">
                  <a16:creationId xmlns:a16="http://schemas.microsoft.com/office/drawing/2014/main" id="{629A0F42-B7EE-5C93-03E7-EED31256A426}"/>
                </a:ext>
              </a:extLst>
            </p:cNvPr>
            <p:cNvCxnSpPr/>
            <p:nvPr/>
          </p:nvCxnSpPr>
          <p:spPr>
            <a:xfrm>
              <a:off x="887461" y="2758726"/>
              <a:ext cx="2178951"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 name="Connettore 1 61">
              <a:extLst>
                <a:ext uri="{FF2B5EF4-FFF2-40B4-BE49-F238E27FC236}">
                  <a16:creationId xmlns:a16="http://schemas.microsoft.com/office/drawing/2014/main" id="{E45A24F9-D9C7-CB36-8A32-E08DF3C3264C}"/>
                </a:ext>
              </a:extLst>
            </p:cNvPr>
            <p:cNvCxnSpPr/>
            <p:nvPr/>
          </p:nvCxnSpPr>
          <p:spPr>
            <a:xfrm>
              <a:off x="876906" y="2101311"/>
              <a:ext cx="218196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130226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636F723F-156A-4B5A-A0FD-075C8827500B}"/>
              </a:ext>
            </a:extLst>
          </p:cNvPr>
          <p:cNvSpPr txBox="1">
            <a:spLocks/>
          </p:cNvSpPr>
          <p:nvPr/>
        </p:nvSpPr>
        <p:spPr>
          <a:xfrm>
            <a:off x="2183139" y="314879"/>
            <a:ext cx="9217024" cy="1035547"/>
          </a:xfrm>
          <a:prstGeom prst="rect">
            <a:avLst/>
          </a:prstGeom>
        </p:spPr>
        <p:txBody>
          <a:bodyPr>
            <a:norm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pPr algn="just"/>
            <a:endParaRPr lang="it-IT" sz="2000" dirty="0">
              <a:solidFill>
                <a:schemeClr val="tx1">
                  <a:lumMod val="75000"/>
                  <a:lumOff val="25000"/>
                </a:schemeClr>
              </a:solidFill>
              <a:latin typeface="Times" panose="02020603050405020304" pitchFamily="18" charset="0"/>
              <a:cs typeface="Times" panose="02020603050405020304" pitchFamily="18" charset="0"/>
            </a:endParaRPr>
          </a:p>
        </p:txBody>
      </p:sp>
      <p:sp>
        <p:nvSpPr>
          <p:cNvPr id="2" name="CasellaDiTesto 6">
            <a:extLst>
              <a:ext uri="{FF2B5EF4-FFF2-40B4-BE49-F238E27FC236}">
                <a16:creationId xmlns:a16="http://schemas.microsoft.com/office/drawing/2014/main" id="{A810743B-8326-E498-D717-EC899B3EAF37}"/>
              </a:ext>
            </a:extLst>
          </p:cNvPr>
          <p:cNvSpPr txBox="1">
            <a:spLocks noChangeArrowheads="1"/>
          </p:cNvSpPr>
          <p:nvPr/>
        </p:nvSpPr>
        <p:spPr bwMode="auto">
          <a:xfrm>
            <a:off x="1703512" y="2118389"/>
            <a:ext cx="8992990" cy="326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000" b="1">
                <a:solidFill>
                  <a:schemeClr val="tx1"/>
                </a:solidFill>
                <a:latin typeface="Arial" panose="020B0604020202020204" pitchFamily="34" charset="0"/>
                <a:cs typeface="Times New Roman" panose="02020603050405020304" pitchFamily="18" charset="0"/>
              </a:defRPr>
            </a:lvl1pPr>
            <a:lvl2pPr marL="742950" indent="-285750">
              <a:defRPr sz="1000" b="1">
                <a:solidFill>
                  <a:schemeClr val="tx1"/>
                </a:solidFill>
                <a:latin typeface="Arial" panose="020B0604020202020204" pitchFamily="34" charset="0"/>
                <a:cs typeface="Times New Roman" panose="02020603050405020304" pitchFamily="18" charset="0"/>
              </a:defRPr>
            </a:lvl2pPr>
            <a:lvl3pPr marL="1143000" indent="-228600">
              <a:defRPr sz="1000" b="1">
                <a:solidFill>
                  <a:schemeClr val="tx1"/>
                </a:solidFill>
                <a:latin typeface="Arial" panose="020B0604020202020204" pitchFamily="34" charset="0"/>
                <a:cs typeface="Times New Roman" panose="02020603050405020304" pitchFamily="18" charset="0"/>
              </a:defRPr>
            </a:lvl3pPr>
            <a:lvl4pPr marL="1600200" indent="-228600">
              <a:defRPr sz="1000" b="1">
                <a:solidFill>
                  <a:schemeClr val="tx1"/>
                </a:solidFill>
                <a:latin typeface="Arial" panose="020B0604020202020204" pitchFamily="34" charset="0"/>
                <a:cs typeface="Times New Roman" panose="02020603050405020304" pitchFamily="18" charset="0"/>
              </a:defRPr>
            </a:lvl4pPr>
            <a:lvl5pPr marL="2057400" indent="-228600">
              <a:defRPr sz="1000" b="1">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sz="1000" b="1">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sz="1000" b="1">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sz="1000" b="1">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sz="1000" b="1">
                <a:solidFill>
                  <a:schemeClr val="tx1"/>
                </a:solidFill>
                <a:latin typeface="Arial" panose="020B0604020202020204" pitchFamily="34" charset="0"/>
                <a:cs typeface="Times New Roman" panose="02020603050405020304" pitchFamily="18" charset="0"/>
              </a:defRPr>
            </a:lvl9pPr>
          </a:lstStyle>
          <a:p>
            <a:pPr marL="1009650" algn="just">
              <a:spcBef>
                <a:spcPts val="225"/>
              </a:spcBef>
              <a:spcAft>
                <a:spcPts val="225"/>
              </a:spcAft>
              <a:tabLst>
                <a:tab pos="536972" algn="l"/>
              </a:tabLst>
            </a:pPr>
            <a:r>
              <a:rPr lang="it-IT" altLang="it-IT" sz="2400" dirty="0">
                <a:solidFill>
                  <a:schemeClr val="tx2">
                    <a:lumMod val="50000"/>
                  </a:schemeClr>
                </a:solidFill>
                <a:latin typeface="Tahoma" panose="020B0604030504040204" pitchFamily="34" charset="0"/>
                <a:cs typeface="Tahoma" panose="020B0604030504040204" pitchFamily="34" charset="0"/>
              </a:rPr>
              <a:t>Fineurop Investment Opportunities S.p.A.</a:t>
            </a:r>
          </a:p>
          <a:p>
            <a:pPr marL="1009650" algn="just">
              <a:spcBef>
                <a:spcPts val="225"/>
              </a:spcBef>
              <a:spcAft>
                <a:spcPts val="225"/>
              </a:spcAft>
              <a:tabLst>
                <a:tab pos="536972" algn="l"/>
              </a:tabLst>
            </a:pPr>
            <a:r>
              <a:rPr lang="it-IT" altLang="it-IT" sz="2400" b="0" dirty="0">
                <a:solidFill>
                  <a:schemeClr val="tx2">
                    <a:lumMod val="50000"/>
                  </a:schemeClr>
                </a:solidFill>
                <a:latin typeface="Tahoma" panose="020B0604030504040204" pitchFamily="34" charset="0"/>
                <a:cs typeface="Tahoma" panose="020B0604030504040204" pitchFamily="34" charset="0"/>
              </a:rPr>
              <a:t>Giulio Manetti - Amministratore delegato</a:t>
            </a:r>
          </a:p>
          <a:p>
            <a:pPr marL="1009650" algn="just">
              <a:spcBef>
                <a:spcPts val="225"/>
              </a:spcBef>
              <a:spcAft>
                <a:spcPts val="225"/>
              </a:spcAft>
            </a:pPr>
            <a:r>
              <a:rPr lang="it-IT" altLang="it-IT" sz="1800" b="0" dirty="0">
                <a:solidFill>
                  <a:schemeClr val="tx2">
                    <a:lumMod val="50000"/>
                  </a:schemeClr>
                </a:solidFill>
                <a:latin typeface="Tahoma" panose="020B0604030504040204" pitchFamily="34" charset="0"/>
                <a:cs typeface="Tahoma" panose="020B0604030504040204" pitchFamily="34" charset="0"/>
              </a:rPr>
              <a:t>Corso Vittorio Emanuele II, n. 24</a:t>
            </a:r>
          </a:p>
          <a:p>
            <a:pPr marL="1009650" algn="just">
              <a:spcBef>
                <a:spcPts val="225"/>
              </a:spcBef>
              <a:spcAft>
                <a:spcPts val="225"/>
              </a:spcAft>
              <a:tabLst>
                <a:tab pos="536972" algn="l"/>
              </a:tabLst>
            </a:pPr>
            <a:r>
              <a:rPr lang="it-IT" altLang="it-IT" sz="1800" b="0" dirty="0">
                <a:solidFill>
                  <a:schemeClr val="tx2">
                    <a:lumMod val="50000"/>
                  </a:schemeClr>
                </a:solidFill>
                <a:latin typeface="Tahoma" panose="020B0604030504040204" pitchFamily="34" charset="0"/>
                <a:cs typeface="Tahoma" panose="020B0604030504040204" pitchFamily="34" charset="0"/>
              </a:rPr>
              <a:t>20122 Milano - Italia</a:t>
            </a:r>
          </a:p>
          <a:p>
            <a:pPr marL="1009650" algn="just">
              <a:spcBef>
                <a:spcPts val="225"/>
              </a:spcBef>
              <a:spcAft>
                <a:spcPts val="225"/>
              </a:spcAft>
            </a:pPr>
            <a:r>
              <a:rPr lang="it-IT" altLang="it-IT" sz="1800" b="0" dirty="0">
                <a:solidFill>
                  <a:schemeClr val="tx2">
                    <a:lumMod val="50000"/>
                  </a:schemeClr>
                </a:solidFill>
                <a:latin typeface="Tahoma" panose="020B0604030504040204" pitchFamily="34" charset="0"/>
                <a:cs typeface="Tahoma" panose="020B0604030504040204" pitchFamily="34" charset="0"/>
              </a:rPr>
              <a:t>T. +39 02 77491</a:t>
            </a:r>
          </a:p>
          <a:p>
            <a:pPr marL="1009650" algn="just">
              <a:spcBef>
                <a:spcPts val="225"/>
              </a:spcBef>
              <a:spcAft>
                <a:spcPts val="225"/>
              </a:spcAft>
            </a:pPr>
            <a:r>
              <a:rPr lang="it-IT" altLang="it-IT" sz="1800" b="0" dirty="0">
                <a:solidFill>
                  <a:schemeClr val="tx2">
                    <a:lumMod val="50000"/>
                  </a:schemeClr>
                </a:solidFill>
                <a:latin typeface="Tahoma" panose="020B0604030504040204" pitchFamily="34" charset="0"/>
                <a:cs typeface="Tahoma" panose="020B0604030504040204" pitchFamily="34" charset="0"/>
              </a:rPr>
              <a:t>teamfio@fineurop.it </a:t>
            </a:r>
          </a:p>
          <a:p>
            <a:pPr marL="1009650" algn="just">
              <a:spcBef>
                <a:spcPts val="225"/>
              </a:spcBef>
              <a:spcAft>
                <a:spcPts val="225"/>
              </a:spcAft>
            </a:pPr>
            <a:r>
              <a:rPr lang="it-IT" altLang="it-IT" sz="1800" b="0" dirty="0">
                <a:solidFill>
                  <a:schemeClr val="tx2">
                    <a:lumMod val="50000"/>
                  </a:schemeClr>
                </a:solidFill>
                <a:latin typeface="Tahoma" panose="020B0604030504040204" pitchFamily="34" charset="0"/>
                <a:cs typeface="Tahoma" panose="020B0604030504040204" pitchFamily="34" charset="0"/>
              </a:rPr>
              <a:t>www.fiospa.it</a:t>
            </a:r>
          </a:p>
          <a:p>
            <a:pPr algn="ctr" eaLnBrk="1" hangingPunct="1"/>
            <a:endParaRPr lang="it-IT" altLang="it-IT" sz="2400" dirty="0">
              <a:latin typeface="Tahoma" panose="020B0604030504040204" pitchFamily="34" charset="0"/>
              <a:cs typeface="Tahoma" panose="020B0604030504040204" pitchFamily="34" charset="0"/>
            </a:endParaRPr>
          </a:p>
          <a:p>
            <a:pPr marL="608410" algn="just"/>
            <a:endParaRPr lang="it-IT" altLang="it-IT" sz="1800" dirty="0">
              <a:latin typeface="Tahoma" panose="020B0604030504040204" pitchFamily="34" charset="0"/>
              <a:cs typeface="Tahoma" panose="020B0604030504040204" pitchFamily="34" charset="0"/>
            </a:endParaRPr>
          </a:p>
        </p:txBody>
      </p:sp>
      <p:pic>
        <p:nvPicPr>
          <p:cNvPr id="3" name="Immagine 2" descr="Immagine che contiene Elementi grafici, schermata, logo, Carattere&#10;&#10;Descrizione generata automaticamente">
            <a:hlinkClick r:id="rId3"/>
            <a:extLst>
              <a:ext uri="{FF2B5EF4-FFF2-40B4-BE49-F238E27FC236}">
                <a16:creationId xmlns:a16="http://schemas.microsoft.com/office/drawing/2014/main" id="{BDA65FBA-4603-960C-6C81-422827FFA4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6376" t="23270" r="20868" b="23272"/>
          <a:stretch/>
        </p:blipFill>
        <p:spPr>
          <a:xfrm>
            <a:off x="2783632" y="4653136"/>
            <a:ext cx="432048" cy="437797"/>
          </a:xfrm>
          <a:prstGeom prst="roundRect">
            <a:avLst/>
          </a:prstGeom>
        </p:spPr>
      </p:pic>
      <p:sp>
        <p:nvSpPr>
          <p:cNvPr id="15" name="Rectangle 4">
            <a:extLst>
              <a:ext uri="{FF2B5EF4-FFF2-40B4-BE49-F238E27FC236}">
                <a16:creationId xmlns:a16="http://schemas.microsoft.com/office/drawing/2014/main" id="{C0C73DAB-C235-1031-37A2-71BADE0F8864}"/>
              </a:ext>
            </a:extLst>
          </p:cNvPr>
          <p:cNvSpPr txBox="1">
            <a:spLocks noChangeArrowheads="1"/>
          </p:cNvSpPr>
          <p:nvPr/>
        </p:nvSpPr>
        <p:spPr>
          <a:xfrm>
            <a:off x="1981200" y="914400"/>
            <a:ext cx="8229600" cy="857250"/>
          </a:xfrm>
          <a:prstGeom prst="rect">
            <a:avLst/>
          </a:prstGeom>
        </p:spPr>
        <p:txBody>
          <a:bodyPr/>
          <a:lstStyle>
            <a:lvl1pPr algn="ctr" defTabSz="779252" rtl="0" eaLnBrk="1" latinLnBrk="0" hangingPunct="1">
              <a:spcBef>
                <a:spcPct val="0"/>
              </a:spcBef>
              <a:buNone/>
              <a:defRPr sz="3700" kern="1200">
                <a:solidFill>
                  <a:schemeClr val="tx1"/>
                </a:solidFill>
                <a:latin typeface="+mj-lt"/>
                <a:ea typeface="+mj-ea"/>
                <a:cs typeface="+mj-cs"/>
              </a:defRPr>
            </a:lvl1pPr>
          </a:lstStyle>
          <a:p>
            <a:pPr>
              <a:defRPr/>
            </a:pPr>
            <a:r>
              <a:rPr lang="it-IT" altLang="it-IT" sz="2800" b="1" i="1" dirty="0">
                <a:solidFill>
                  <a:schemeClr val="tx2"/>
                </a:solidFill>
                <a:latin typeface="Aptos Black" panose="020B0004020202020204" pitchFamily="34" charset="0"/>
                <a:cs typeface="Times" panose="02020603050405020304" pitchFamily="18" charset="0"/>
              </a:rPr>
              <a:t>Grazie per l’attenzione</a:t>
            </a:r>
            <a:endParaRPr lang="it-IT" altLang="it-IT" sz="2000" b="1" i="1" dirty="0">
              <a:solidFill>
                <a:schemeClr val="tx2"/>
              </a:solidFill>
              <a:latin typeface="Aptos Black" panose="020B0004020202020204" pitchFamily="34" charset="0"/>
              <a:cs typeface="Times" panose="02020603050405020304" pitchFamily="18" charset="0"/>
            </a:endParaRPr>
          </a:p>
        </p:txBody>
      </p:sp>
    </p:spTree>
    <p:extLst>
      <p:ext uri="{BB962C8B-B14F-4D97-AF65-F5344CB8AC3E}">
        <p14:creationId xmlns:p14="http://schemas.microsoft.com/office/powerpoint/2010/main" val="40207303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ttangolo 35">
            <a:extLst>
              <a:ext uri="{FF2B5EF4-FFF2-40B4-BE49-F238E27FC236}">
                <a16:creationId xmlns:a16="http://schemas.microsoft.com/office/drawing/2014/main" id="{B79A6736-1D09-9BA1-B25C-9C6C38E34291}"/>
              </a:ext>
            </a:extLst>
          </p:cNvPr>
          <p:cNvSpPr/>
          <p:nvPr/>
        </p:nvSpPr>
        <p:spPr>
          <a:xfrm>
            <a:off x="0" y="0"/>
            <a:ext cx="12190476" cy="6858000"/>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a:extLst>
              <a:ext uri="{FF2B5EF4-FFF2-40B4-BE49-F238E27FC236}">
                <a16:creationId xmlns:a16="http://schemas.microsoft.com/office/drawing/2014/main" id="{D4D9D16A-87FC-D434-3802-A4229C682883}"/>
              </a:ext>
            </a:extLst>
          </p:cNvPr>
          <p:cNvSpPr>
            <a:spLocks noGrp="1" noRot="1" noMove="1" noResize="1" noEditPoints="1" noAdjustHandles="1" noChangeArrowheads="1" noChangeShapeType="1"/>
          </p:cNvSpPr>
          <p:nvPr/>
        </p:nvSpPr>
        <p:spPr>
          <a:xfrm>
            <a:off x="119326" y="154041"/>
            <a:ext cx="11953348" cy="6587327"/>
          </a:xfrm>
          <a:prstGeom prst="rect">
            <a:avLst/>
          </a:prstGeom>
          <a:solidFill>
            <a:schemeClr val="bg1"/>
          </a:solid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Figura a mano libera: forma 47">
            <a:extLst>
              <a:ext uri="{FF2B5EF4-FFF2-40B4-BE49-F238E27FC236}">
                <a16:creationId xmlns:a16="http://schemas.microsoft.com/office/drawing/2014/main" id="{E54A44FD-9A8E-E530-D871-1C1DF8FD7A15}"/>
              </a:ext>
            </a:extLst>
          </p:cNvPr>
          <p:cNvSpPr/>
          <p:nvPr/>
        </p:nvSpPr>
        <p:spPr>
          <a:xfrm>
            <a:off x="119326" y="154041"/>
            <a:ext cx="11953348" cy="6625377"/>
          </a:xfrm>
          <a:custGeom>
            <a:avLst/>
            <a:gdLst>
              <a:gd name="connsiteX0" fmla="*/ 2342967 w 11953348"/>
              <a:gd name="connsiteY0" fmla="*/ 0 h 5199231"/>
              <a:gd name="connsiteX1" fmla="*/ 5050017 w 11953348"/>
              <a:gd name="connsiteY1" fmla="*/ 0 h 5199231"/>
              <a:gd name="connsiteX2" fmla="*/ 7137587 w 11953348"/>
              <a:gd name="connsiteY2" fmla="*/ 4046462 h 5199231"/>
              <a:gd name="connsiteX3" fmla="*/ 11953348 w 11953348"/>
              <a:gd name="connsiteY3" fmla="*/ 4046462 h 5199231"/>
              <a:gd name="connsiteX4" fmla="*/ 11953348 w 11953348"/>
              <a:gd name="connsiteY4" fmla="*/ 5199231 h 5199231"/>
              <a:gd name="connsiteX5" fmla="*/ 0 w 11953348"/>
              <a:gd name="connsiteY5" fmla="*/ 5199231 h 5199231"/>
              <a:gd name="connsiteX6" fmla="*/ 0 w 11953348"/>
              <a:gd name="connsiteY6" fmla="*/ 4046462 h 5199231"/>
              <a:gd name="connsiteX7" fmla="*/ 0 w 11953348"/>
              <a:gd name="connsiteY7" fmla="*/ 4046462 h 5199231"/>
              <a:gd name="connsiteX8" fmla="*/ 0 w 11953348"/>
              <a:gd name="connsiteY8" fmla="*/ 3 h 5199231"/>
              <a:gd name="connsiteX9" fmla="*/ 2342969 w 11953348"/>
              <a:gd name="connsiteY9" fmla="*/ 3 h 5199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53348" h="5199231">
                <a:moveTo>
                  <a:pt x="2342967" y="0"/>
                </a:moveTo>
                <a:lnTo>
                  <a:pt x="5050017" y="0"/>
                </a:lnTo>
                <a:lnTo>
                  <a:pt x="7137587" y="4046462"/>
                </a:lnTo>
                <a:lnTo>
                  <a:pt x="11953348" y="4046462"/>
                </a:lnTo>
                <a:lnTo>
                  <a:pt x="11953348" y="5199231"/>
                </a:lnTo>
                <a:lnTo>
                  <a:pt x="0" y="5199231"/>
                </a:lnTo>
                <a:lnTo>
                  <a:pt x="0" y="4046462"/>
                </a:lnTo>
                <a:lnTo>
                  <a:pt x="0" y="4046462"/>
                </a:lnTo>
                <a:lnTo>
                  <a:pt x="0" y="3"/>
                </a:lnTo>
                <a:lnTo>
                  <a:pt x="2342969" y="3"/>
                </a:lnTo>
                <a:close/>
              </a:path>
            </a:pathLst>
          </a:custGeom>
          <a:solidFill>
            <a:srgbClr val="BCB800">
              <a:alpha val="1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spcBef>
                <a:spcPts val="600"/>
              </a:spcBef>
              <a:spcAft>
                <a:spcPts val="600"/>
              </a:spcAft>
              <a:defRPr/>
            </a:pPr>
            <a:r>
              <a:rPr lang="it-IT" sz="4800" cap="small" dirty="0">
                <a:solidFill>
                  <a:schemeClr val="tx2"/>
                </a:solidFill>
                <a:latin typeface="Aptos Black" panose="020B0004020202020204" pitchFamily="34" charset="0"/>
                <a:cs typeface="ITC Novarese Std Medium Italic"/>
              </a:rPr>
              <a:t>IL RUOLO DEGLI OPERATORI PROFESSIONALI NEL CONCORDATO EX ART. 240 e ss. C.C.I.I.</a:t>
            </a:r>
          </a:p>
          <a:p>
            <a:pPr algn="ctr">
              <a:lnSpc>
                <a:spcPct val="70000"/>
              </a:lnSpc>
              <a:defRPr/>
            </a:pPr>
            <a:endParaRPr lang="it-IT" sz="1400" dirty="0">
              <a:solidFill>
                <a:srgbClr val="1F497D"/>
              </a:solidFill>
              <a:latin typeface="Aptos Black" panose="020B0004020202020204" pitchFamily="34" charset="0"/>
              <a:cs typeface="ITC Novarese Std Medium Italic"/>
            </a:endParaRPr>
          </a:p>
          <a:p>
            <a:pPr algn="ctr">
              <a:lnSpc>
                <a:spcPct val="70000"/>
              </a:lnSpc>
              <a:spcBef>
                <a:spcPts val="600"/>
              </a:spcBef>
              <a:spcAft>
                <a:spcPts val="600"/>
              </a:spcAft>
              <a:defRPr/>
            </a:pPr>
            <a:r>
              <a:rPr lang="it-IT" sz="3200" dirty="0">
                <a:solidFill>
                  <a:schemeClr val="accent1">
                    <a:lumMod val="50000"/>
                  </a:schemeClr>
                </a:solidFill>
                <a:latin typeface="Aptos Black" panose="020B0004020202020204" pitchFamily="34" charset="0"/>
                <a:cs typeface="ITC Novarese Std Medium Italic"/>
              </a:rPr>
              <a:t>Giulio Manetti</a:t>
            </a:r>
          </a:p>
          <a:p>
            <a:pPr algn="ctr">
              <a:lnSpc>
                <a:spcPct val="70000"/>
              </a:lnSpc>
              <a:spcBef>
                <a:spcPts val="600"/>
              </a:spcBef>
              <a:spcAft>
                <a:spcPts val="600"/>
              </a:spcAft>
              <a:defRPr/>
            </a:pPr>
            <a:r>
              <a:rPr lang="it-IT" sz="3200" dirty="0">
                <a:solidFill>
                  <a:schemeClr val="accent1">
                    <a:lumMod val="50000"/>
                  </a:schemeClr>
                </a:solidFill>
                <a:latin typeface="Aptos Black" panose="020B0004020202020204" pitchFamily="34" charset="0"/>
                <a:cs typeface="ITC Novarese Std Medium Italic"/>
              </a:rPr>
              <a:t>Fineurop Investment Opportunities S.p.A.</a:t>
            </a:r>
          </a:p>
          <a:p>
            <a:pPr algn="ctr"/>
            <a:endParaRPr lang="it-IT" sz="4800" dirty="0">
              <a:latin typeface="Aptos Black" panose="020B0004020202020204" pitchFamily="34" charset="0"/>
            </a:endParaRPr>
          </a:p>
        </p:txBody>
      </p:sp>
      <p:pic>
        <p:nvPicPr>
          <p:cNvPr id="6" name="Immagine 5" descr="Immagine che contiene logo, Carattere, design, simbolo&#10;&#10;Descrizione generata automaticamente">
            <a:extLst>
              <a:ext uri="{FF2B5EF4-FFF2-40B4-BE49-F238E27FC236}">
                <a16:creationId xmlns:a16="http://schemas.microsoft.com/office/drawing/2014/main" id="{742DAF7D-DC37-678D-7B2E-28A6001E618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22817" y="5085184"/>
            <a:ext cx="1340970" cy="1440160"/>
          </a:xfrm>
          <a:prstGeom prst="rect">
            <a:avLst/>
          </a:prstGeom>
        </p:spPr>
      </p:pic>
    </p:spTree>
    <p:extLst>
      <p:ext uri="{BB962C8B-B14F-4D97-AF65-F5344CB8AC3E}">
        <p14:creationId xmlns:p14="http://schemas.microsoft.com/office/powerpoint/2010/main" val="796355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Diagramma 16">
            <a:extLst>
              <a:ext uri="{FF2B5EF4-FFF2-40B4-BE49-F238E27FC236}">
                <a16:creationId xmlns:a16="http://schemas.microsoft.com/office/drawing/2014/main" id="{FCFD9C02-A1F3-4B37-AED1-9AB636ACF54B}"/>
              </a:ext>
            </a:extLst>
          </p:cNvPr>
          <p:cNvGraphicFramePr/>
          <p:nvPr>
            <p:extLst>
              <p:ext uri="{D42A27DB-BD31-4B8C-83A1-F6EECF244321}">
                <p14:modId xmlns:p14="http://schemas.microsoft.com/office/powerpoint/2010/main" val="2020623405"/>
              </p:ext>
            </p:extLst>
          </p:nvPr>
        </p:nvGraphicFramePr>
        <p:xfrm>
          <a:off x="2382682" y="1196752"/>
          <a:ext cx="7704856" cy="51510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itolo 1">
            <a:extLst>
              <a:ext uri="{FF2B5EF4-FFF2-40B4-BE49-F238E27FC236}">
                <a16:creationId xmlns:a16="http://schemas.microsoft.com/office/drawing/2014/main" id="{7C4175CB-F281-4E9C-A087-437D81F943BF}"/>
              </a:ext>
            </a:extLst>
          </p:cNvPr>
          <p:cNvSpPr txBox="1">
            <a:spLocks/>
          </p:cNvSpPr>
          <p:nvPr/>
        </p:nvSpPr>
        <p:spPr>
          <a:xfrm>
            <a:off x="2043602" y="510220"/>
            <a:ext cx="8043936" cy="846907"/>
          </a:xfrm>
          <a:prstGeom prst="rect">
            <a:avLst/>
          </a:prstGeom>
        </p:spPr>
        <p:txBody>
          <a:bodyPr>
            <a:norm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r>
              <a:rPr lang="it-IT" sz="2800" b="1" dirty="0">
                <a:solidFill>
                  <a:schemeClr val="tx2"/>
                </a:solidFill>
                <a:latin typeface="Aptos Black" panose="020B0004020202020204" pitchFamily="34" charset="0"/>
                <a:cs typeface="Times" panose="02020603050405020304" pitchFamily="18" charset="0"/>
              </a:rPr>
              <a:t>Attività operativa in pillole</a:t>
            </a:r>
          </a:p>
        </p:txBody>
      </p:sp>
      <p:sp>
        <p:nvSpPr>
          <p:cNvPr id="20" name="Stella a 6 punte 19">
            <a:extLst>
              <a:ext uri="{FF2B5EF4-FFF2-40B4-BE49-F238E27FC236}">
                <a16:creationId xmlns:a16="http://schemas.microsoft.com/office/drawing/2014/main" id="{A7CCA2F2-CE7E-44EE-830A-BD8A85E0FAB9}"/>
              </a:ext>
            </a:extLst>
          </p:cNvPr>
          <p:cNvSpPr/>
          <p:nvPr/>
        </p:nvSpPr>
        <p:spPr>
          <a:xfrm>
            <a:off x="1642168" y="1772816"/>
            <a:ext cx="1481028" cy="1529259"/>
          </a:xfrm>
          <a:prstGeom prst="star6">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latin typeface="Abadi" panose="020B0604020104020204" pitchFamily="34" charset="0"/>
              </a:rPr>
              <a:t>FOCUS ODIERNO</a:t>
            </a:r>
          </a:p>
        </p:txBody>
      </p:sp>
      <p:pic>
        <p:nvPicPr>
          <p:cNvPr id="3" name="Immagine 16">
            <a:extLst>
              <a:ext uri="{FF2B5EF4-FFF2-40B4-BE49-F238E27FC236}">
                <a16:creationId xmlns:a16="http://schemas.microsoft.com/office/drawing/2014/main" id="{80F01630-7ADF-3462-DDE1-000BD2A8F5AE}"/>
              </a:ext>
            </a:extLst>
          </p:cNvPr>
          <p:cNvPicPr preferRelativeResize="0">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1111825" y="476672"/>
            <a:ext cx="720000" cy="1185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35343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olo 1">
            <a:extLst>
              <a:ext uri="{FF2B5EF4-FFF2-40B4-BE49-F238E27FC236}">
                <a16:creationId xmlns:a16="http://schemas.microsoft.com/office/drawing/2014/main" id="{13A914DC-9CEC-4A58-A8DC-8E9940F70354}"/>
              </a:ext>
            </a:extLst>
          </p:cNvPr>
          <p:cNvSpPr txBox="1">
            <a:spLocks/>
          </p:cNvSpPr>
          <p:nvPr/>
        </p:nvSpPr>
        <p:spPr>
          <a:xfrm>
            <a:off x="1015331" y="533103"/>
            <a:ext cx="9949294" cy="9361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it-IT" sz="2800" b="1" dirty="0">
                <a:solidFill>
                  <a:schemeClr val="tx2"/>
                </a:solidFill>
                <a:latin typeface="Aptos Black" panose="020B0004020202020204" pitchFamily="34" charset="0"/>
                <a:cs typeface="Times" panose="02020603050405020304" pitchFamily="18" charset="0"/>
              </a:rPr>
              <a:t>Il concordato </a:t>
            </a:r>
            <a:r>
              <a:rPr lang="it-IT" sz="2800" b="1" i="1" dirty="0">
                <a:solidFill>
                  <a:schemeClr val="tx2"/>
                </a:solidFill>
                <a:latin typeface="Aptos Black" panose="020B0004020202020204" pitchFamily="34" charset="0"/>
                <a:cs typeface="Times" panose="02020603050405020304" pitchFamily="18" charset="0"/>
              </a:rPr>
              <a:t>ex</a:t>
            </a:r>
            <a:r>
              <a:rPr lang="it-IT" sz="2800" b="1" dirty="0">
                <a:solidFill>
                  <a:schemeClr val="tx2"/>
                </a:solidFill>
                <a:latin typeface="Aptos Black" panose="020B0004020202020204" pitchFamily="34" charset="0"/>
                <a:cs typeface="Times" panose="02020603050405020304" pitchFamily="18" charset="0"/>
              </a:rPr>
              <a:t> art. 240 e ss. CCII vs</a:t>
            </a:r>
          </a:p>
          <a:p>
            <a:pPr>
              <a:defRPr/>
            </a:pPr>
            <a:r>
              <a:rPr lang="it-IT" sz="2800" b="1" dirty="0">
                <a:solidFill>
                  <a:schemeClr val="tx2"/>
                </a:solidFill>
                <a:latin typeface="Aptos Black" panose="020B0004020202020204" pitchFamily="34" charset="0"/>
                <a:cs typeface="Times" panose="02020603050405020304" pitchFamily="18" charset="0"/>
              </a:rPr>
              <a:t>il concordato </a:t>
            </a:r>
            <a:r>
              <a:rPr lang="it-IT" sz="2800" b="1" i="1" dirty="0">
                <a:solidFill>
                  <a:schemeClr val="tx2"/>
                </a:solidFill>
                <a:latin typeface="Aptos Black" panose="020B0004020202020204" pitchFamily="34" charset="0"/>
                <a:cs typeface="Times" panose="02020603050405020304" pitchFamily="18" charset="0"/>
              </a:rPr>
              <a:t>ex</a:t>
            </a:r>
            <a:r>
              <a:rPr lang="it-IT" sz="2800" b="1" dirty="0">
                <a:solidFill>
                  <a:schemeClr val="tx2"/>
                </a:solidFill>
                <a:latin typeface="Aptos Black" panose="020B0004020202020204" pitchFamily="34" charset="0"/>
                <a:cs typeface="Times" panose="02020603050405020304" pitchFamily="18" charset="0"/>
              </a:rPr>
              <a:t> art. 124 e ss. L.F.</a:t>
            </a:r>
          </a:p>
        </p:txBody>
      </p:sp>
      <p:sp>
        <p:nvSpPr>
          <p:cNvPr id="15" name="Sottotitolo 2">
            <a:extLst>
              <a:ext uri="{FF2B5EF4-FFF2-40B4-BE49-F238E27FC236}">
                <a16:creationId xmlns:a16="http://schemas.microsoft.com/office/drawing/2014/main" id="{D132E8C0-98B9-47A0-9FC1-A95703FA8789}"/>
              </a:ext>
            </a:extLst>
          </p:cNvPr>
          <p:cNvSpPr txBox="1">
            <a:spLocks/>
          </p:cNvSpPr>
          <p:nvPr/>
        </p:nvSpPr>
        <p:spPr>
          <a:xfrm>
            <a:off x="1004293" y="1484784"/>
            <a:ext cx="10167916" cy="45365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lvl="1" algn="just">
              <a:lnSpc>
                <a:spcPct val="105000"/>
              </a:lnSpc>
              <a:spcBef>
                <a:spcPts val="1200"/>
              </a:spcBef>
              <a:buClr>
                <a:srgbClr val="C00000"/>
              </a:buClr>
              <a:defRPr/>
            </a:pPr>
            <a:r>
              <a:rPr lang="it-IT" sz="1800" dirty="0">
                <a:solidFill>
                  <a:srgbClr val="000000"/>
                </a:solidFill>
                <a:latin typeface="Abadi" panose="020B0604020104020204" pitchFamily="34" charset="0"/>
                <a:cs typeface="Times" panose="02020603050405020304" pitchFamily="18" charset="0"/>
              </a:rPr>
              <a:t>Si tratta, in realtà, di una contrapposizione fittizia, dal momento che il Legislatore della riforma ha scelto di replicare, all’interno del Codice della Crisi d’Impresa e dell’Insolvenza («CCII»), le norme della Legge Fallimentare («L.F.»), con poche semplici aggiunte o varianti. L’ultimo correttivo al CCII è poi tornato in argomento, apportando ulteriori variazioni, alcune di carattere generale (il riferimento corre, </a:t>
            </a:r>
            <a:r>
              <a:rPr lang="it-IT" sz="1800" i="1" dirty="0">
                <a:solidFill>
                  <a:srgbClr val="000000"/>
                </a:solidFill>
                <a:latin typeface="Abadi" panose="020B0604020104020204" pitchFamily="34" charset="0"/>
                <a:cs typeface="Times" panose="02020603050405020304" pitchFamily="18" charset="0"/>
              </a:rPr>
              <a:t>inter alia</a:t>
            </a:r>
            <a:r>
              <a:rPr lang="it-IT" sz="1800" dirty="0">
                <a:solidFill>
                  <a:srgbClr val="000000"/>
                </a:solidFill>
                <a:latin typeface="Abadi" panose="020B0604020104020204" pitchFamily="34" charset="0"/>
                <a:cs typeface="Times" panose="02020603050405020304" pitchFamily="18" charset="0"/>
              </a:rPr>
              <a:t>, ai crediti tributari e previdenziali, posto che ora il Tribunale può omologare anche in caso di voto contrario, determinante per il raggiungimento delle maggioranze, quando la proposta è conveniente rispetto alla prosecuzione della liquidazione giudiziale), altre più particolari e riferite, ad esempio, al concordato c.d. di gruppo (che può far seguito all’apertura di una liquidazione giudiziale unitaria ai sensi dell’art. 287 CCII). </a:t>
            </a:r>
          </a:p>
          <a:p>
            <a:pPr marL="0" lvl="1" algn="just">
              <a:lnSpc>
                <a:spcPct val="105000"/>
              </a:lnSpc>
              <a:spcBef>
                <a:spcPts val="1200"/>
              </a:spcBef>
              <a:buClr>
                <a:srgbClr val="C00000"/>
              </a:buClr>
              <a:defRPr/>
            </a:pPr>
            <a:r>
              <a:rPr lang="it-IT" sz="1800" dirty="0">
                <a:solidFill>
                  <a:srgbClr val="000000"/>
                </a:solidFill>
                <a:latin typeface="Abadi" panose="020B0604020104020204" pitchFamily="34" charset="0"/>
                <a:cs typeface="Times" panose="02020603050405020304" pitchFamily="18" charset="0"/>
              </a:rPr>
              <a:t>Come anticipato, questo è uno dei contesti di riferimento per l’operatività caratteristica di FIO, che da anni è attiva in questo settore, con un </a:t>
            </a:r>
            <a:r>
              <a:rPr lang="it-IT" sz="1800" i="1" dirty="0">
                <a:solidFill>
                  <a:srgbClr val="000000"/>
                </a:solidFill>
                <a:latin typeface="Abadi" panose="020B0604020104020204" pitchFamily="34" charset="0"/>
                <a:cs typeface="Times" panose="02020603050405020304" pitchFamily="18" charset="0"/>
              </a:rPr>
              <a:t>modus operandi </a:t>
            </a:r>
            <a:r>
              <a:rPr lang="it-IT" sz="1800" dirty="0">
                <a:solidFill>
                  <a:srgbClr val="000000"/>
                </a:solidFill>
                <a:latin typeface="Abadi" panose="020B0604020104020204" pitchFamily="34" charset="0"/>
                <a:cs typeface="Times" panose="02020603050405020304" pitchFamily="18" charset="0"/>
              </a:rPr>
              <a:t>snello e rapido, in grado di offrire soluzioni efficaci ed efficienti agli operatori della crisi. Le </a:t>
            </a:r>
            <a:r>
              <a:rPr lang="it-IT" sz="1800" i="1" dirty="0">
                <a:solidFill>
                  <a:srgbClr val="000000"/>
                </a:solidFill>
                <a:latin typeface="Abadi" panose="020B0604020104020204" pitchFamily="34" charset="0"/>
                <a:cs typeface="Times" panose="02020603050405020304" pitchFamily="18" charset="0"/>
              </a:rPr>
              <a:t>slide </a:t>
            </a:r>
            <a:r>
              <a:rPr lang="it-IT" sz="1800" dirty="0">
                <a:solidFill>
                  <a:srgbClr val="000000"/>
                </a:solidFill>
                <a:latin typeface="Abadi" panose="020B0604020104020204" pitchFamily="34" charset="0"/>
                <a:cs typeface="Times" panose="02020603050405020304" pitchFamily="18" charset="0"/>
              </a:rPr>
              <a:t>che seguono prendono le mosse dall’esperienza che FIO ha maturato come assuntore di concordati fallimentari, ma - tenuto conto delle (poche) modifiche introdotte dal novello CCII - le medesime considerazioni valgono anche per il mutato scenario normativo. </a:t>
            </a:r>
          </a:p>
          <a:p>
            <a:pPr marL="0" lvl="1" algn="just">
              <a:lnSpc>
                <a:spcPct val="105000"/>
              </a:lnSpc>
              <a:spcBef>
                <a:spcPts val="1200"/>
              </a:spcBef>
              <a:buClr>
                <a:srgbClr val="C00000"/>
              </a:buClr>
              <a:defRPr/>
            </a:pPr>
            <a:endParaRPr lang="it-IT" sz="2200" dirty="0">
              <a:solidFill>
                <a:sysClr val="windowText" lastClr="000000">
                  <a:tint val="75000"/>
                </a:sysClr>
              </a:solidFill>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4827410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797BBB11-61C4-4619-A50A-C74C74CF14E6}"/>
              </a:ext>
            </a:extLst>
          </p:cNvPr>
          <p:cNvSpPr txBox="1">
            <a:spLocks/>
          </p:cNvSpPr>
          <p:nvPr/>
        </p:nvSpPr>
        <p:spPr>
          <a:xfrm>
            <a:off x="1847528" y="565428"/>
            <a:ext cx="8043936" cy="1035547"/>
          </a:xfrm>
          <a:prstGeom prst="rect">
            <a:avLst/>
          </a:prstGeom>
        </p:spPr>
        <p:txBody>
          <a:bodyPr>
            <a:normAutofit/>
          </a:bodyPr>
          <a:lstStyle>
            <a:lvl1pPr algn="ctr" defTabSz="779252" rtl="0" eaLnBrk="1" latinLnBrk="0" hangingPunct="1">
              <a:spcBef>
                <a:spcPct val="0"/>
              </a:spcBef>
              <a:buNone/>
              <a:defRPr sz="3700" kern="1200">
                <a:solidFill>
                  <a:schemeClr val="tx1"/>
                </a:solidFill>
                <a:latin typeface="+mj-lt"/>
                <a:ea typeface="+mj-ea"/>
                <a:cs typeface="+mj-cs"/>
              </a:defRPr>
            </a:lvl1pPr>
          </a:lstStyle>
          <a:p>
            <a:r>
              <a:rPr lang="it-IT" sz="2800" b="1" dirty="0">
                <a:solidFill>
                  <a:schemeClr val="tx2"/>
                </a:solidFill>
                <a:latin typeface="Aptos Black" panose="020B0004020202020204" pitchFamily="34" charset="0"/>
                <a:cs typeface="Times" panose="02020603050405020304" pitchFamily="18" charset="0"/>
              </a:rPr>
              <a:t>Opportunità e contesto di intervento</a:t>
            </a:r>
          </a:p>
        </p:txBody>
      </p:sp>
      <p:sp>
        <p:nvSpPr>
          <p:cNvPr id="6" name="TextBox 8">
            <a:extLst>
              <a:ext uri="{FF2B5EF4-FFF2-40B4-BE49-F238E27FC236}">
                <a16:creationId xmlns:a16="http://schemas.microsoft.com/office/drawing/2014/main" id="{9B19B61D-2E7A-4F51-813D-CD72C6C49226}"/>
              </a:ext>
            </a:extLst>
          </p:cNvPr>
          <p:cNvSpPr txBox="1"/>
          <p:nvPr/>
        </p:nvSpPr>
        <p:spPr>
          <a:xfrm>
            <a:off x="2403611" y="1276231"/>
            <a:ext cx="8222968" cy="698731"/>
          </a:xfrm>
          <a:prstGeom prst="rect">
            <a:avLst/>
          </a:prstGeom>
          <a:noFill/>
        </p:spPr>
        <p:txBody>
          <a:bodyPr wrap="square" lIns="77925" tIns="38963" rIns="77925" bIns="38963" rtlCol="0" anchor="ctr" anchorCtr="0">
            <a:noAutofit/>
          </a:bodyPr>
          <a:lstStyle>
            <a:defPPr>
              <a:defRPr lang="it-IT"/>
            </a:defPPr>
            <a:lvl1pPr marL="0" algn="l" defTabSz="779252" rtl="0" eaLnBrk="1" latinLnBrk="0" hangingPunct="1">
              <a:defRPr sz="1500" kern="1200">
                <a:solidFill>
                  <a:schemeClr val="tx1"/>
                </a:solidFill>
                <a:latin typeface="+mn-lt"/>
                <a:ea typeface="+mn-ea"/>
                <a:cs typeface="+mn-cs"/>
              </a:defRPr>
            </a:lvl1pPr>
            <a:lvl2pPr marL="389626" algn="l" defTabSz="779252" rtl="0" eaLnBrk="1" latinLnBrk="0" hangingPunct="1">
              <a:defRPr sz="1500" kern="1200">
                <a:solidFill>
                  <a:schemeClr val="tx1"/>
                </a:solidFill>
                <a:latin typeface="+mn-lt"/>
                <a:ea typeface="+mn-ea"/>
                <a:cs typeface="+mn-cs"/>
              </a:defRPr>
            </a:lvl2pPr>
            <a:lvl3pPr marL="779252" algn="l" defTabSz="779252" rtl="0" eaLnBrk="1" latinLnBrk="0" hangingPunct="1">
              <a:defRPr sz="1500" kern="1200">
                <a:solidFill>
                  <a:schemeClr val="tx1"/>
                </a:solidFill>
                <a:latin typeface="+mn-lt"/>
                <a:ea typeface="+mn-ea"/>
                <a:cs typeface="+mn-cs"/>
              </a:defRPr>
            </a:lvl3pPr>
            <a:lvl4pPr marL="1168878" algn="l" defTabSz="779252" rtl="0" eaLnBrk="1" latinLnBrk="0" hangingPunct="1">
              <a:defRPr sz="1500" kern="1200">
                <a:solidFill>
                  <a:schemeClr val="tx1"/>
                </a:solidFill>
                <a:latin typeface="+mn-lt"/>
                <a:ea typeface="+mn-ea"/>
                <a:cs typeface="+mn-cs"/>
              </a:defRPr>
            </a:lvl4pPr>
            <a:lvl5pPr marL="1558503" algn="l" defTabSz="779252" rtl="0" eaLnBrk="1" latinLnBrk="0" hangingPunct="1">
              <a:defRPr sz="1500" kern="1200">
                <a:solidFill>
                  <a:schemeClr val="tx1"/>
                </a:solidFill>
                <a:latin typeface="+mn-lt"/>
                <a:ea typeface="+mn-ea"/>
                <a:cs typeface="+mn-cs"/>
              </a:defRPr>
            </a:lvl5pPr>
            <a:lvl6pPr marL="1948129" algn="l" defTabSz="779252" rtl="0" eaLnBrk="1" latinLnBrk="0" hangingPunct="1">
              <a:defRPr sz="1500" kern="1200">
                <a:solidFill>
                  <a:schemeClr val="tx1"/>
                </a:solidFill>
                <a:latin typeface="+mn-lt"/>
                <a:ea typeface="+mn-ea"/>
                <a:cs typeface="+mn-cs"/>
              </a:defRPr>
            </a:lvl6pPr>
            <a:lvl7pPr marL="2337755" algn="l" defTabSz="779252" rtl="0" eaLnBrk="1" latinLnBrk="0" hangingPunct="1">
              <a:defRPr sz="1500" kern="1200">
                <a:solidFill>
                  <a:schemeClr val="tx1"/>
                </a:solidFill>
                <a:latin typeface="+mn-lt"/>
                <a:ea typeface="+mn-ea"/>
                <a:cs typeface="+mn-cs"/>
              </a:defRPr>
            </a:lvl7pPr>
            <a:lvl8pPr marL="2727381" algn="l" defTabSz="779252" rtl="0" eaLnBrk="1" latinLnBrk="0" hangingPunct="1">
              <a:defRPr sz="1500" kern="1200">
                <a:solidFill>
                  <a:schemeClr val="tx1"/>
                </a:solidFill>
                <a:latin typeface="+mn-lt"/>
                <a:ea typeface="+mn-ea"/>
                <a:cs typeface="+mn-cs"/>
              </a:defRPr>
            </a:lvl8pPr>
            <a:lvl9pPr marL="3117007" algn="l" defTabSz="779252" rtl="0" eaLnBrk="1" latinLnBrk="0" hangingPunct="1">
              <a:defRPr sz="1500" kern="1200">
                <a:solidFill>
                  <a:schemeClr val="tx1"/>
                </a:solidFill>
                <a:latin typeface="+mn-lt"/>
                <a:ea typeface="+mn-ea"/>
                <a:cs typeface="+mn-cs"/>
              </a:defRPr>
            </a:lvl9pPr>
          </a:lstStyle>
          <a:p>
            <a:pPr marL="0" lvl="1" algn="just">
              <a:lnSpc>
                <a:spcPct val="105000"/>
              </a:lnSpc>
            </a:pPr>
            <a:r>
              <a:rPr lang="it-IT" sz="1300" dirty="0">
                <a:solidFill>
                  <a:schemeClr val="tx1">
                    <a:lumMod val="95000"/>
                    <a:lumOff val="5000"/>
                  </a:schemeClr>
                </a:solidFill>
                <a:latin typeface="Abadi" panose="020B0604020104020204" pitchFamily="34" charset="0"/>
                <a:cs typeface="Times" panose="02020603050405020304" pitchFamily="18" charset="0"/>
              </a:rPr>
              <a:t>Le procedure fallimentari (e così le procedure di liquidazione giudiziale) sono, per definizione, incerte e imprevedibili in termini di durata e probabilità di successo </a:t>
            </a:r>
            <a:r>
              <a:rPr lang="it-IT" sz="1300" dirty="0">
                <a:solidFill>
                  <a:schemeClr val="tx1">
                    <a:lumMod val="95000"/>
                    <a:lumOff val="5000"/>
                  </a:schemeClr>
                </a:solidFill>
                <a:latin typeface="Abadi" panose="020B0604020104020204" pitchFamily="34" charset="0"/>
                <a:cs typeface="Times" panose="02020603050405020304" pitchFamily="18" charset="0"/>
                <a:sym typeface="Wingdings" panose="05000000000000000000" pitchFamily="2" charset="2"/>
              </a:rPr>
              <a:t> negli anni, </a:t>
            </a:r>
            <a:r>
              <a:rPr lang="it-IT" sz="1300" dirty="0">
                <a:solidFill>
                  <a:schemeClr val="tx1">
                    <a:lumMod val="95000"/>
                    <a:lumOff val="5000"/>
                  </a:schemeClr>
                </a:solidFill>
                <a:latin typeface="Abadi" panose="020B0604020104020204" pitchFamily="34" charset="0"/>
                <a:cs typeface="Times" panose="02020603050405020304" pitchFamily="18" charset="0"/>
              </a:rPr>
              <a:t>si è osservato che la durata media di una procedura fallimentare, in Italia, è di </a:t>
            </a:r>
            <a:r>
              <a:rPr lang="it-IT" sz="1300" b="1" dirty="0">
                <a:solidFill>
                  <a:schemeClr val="tx1">
                    <a:lumMod val="95000"/>
                    <a:lumOff val="5000"/>
                  </a:schemeClr>
                </a:solidFill>
                <a:latin typeface="Abadi" panose="020B0604020104020204" pitchFamily="34" charset="0"/>
                <a:cs typeface="Times" panose="02020603050405020304" pitchFamily="18" charset="0"/>
              </a:rPr>
              <a:t>oltre 7 anni </a:t>
            </a:r>
            <a:r>
              <a:rPr lang="it-IT" sz="1300" dirty="0">
                <a:solidFill>
                  <a:schemeClr val="tx1">
                    <a:lumMod val="95000"/>
                    <a:lumOff val="5000"/>
                  </a:schemeClr>
                </a:solidFill>
                <a:latin typeface="Abadi" panose="020B0604020104020204" pitchFamily="34" charset="0"/>
                <a:cs typeface="Times" panose="02020603050405020304" pitchFamily="18" charset="0"/>
              </a:rPr>
              <a:t>(</a:t>
            </a:r>
            <a:r>
              <a:rPr lang="it-IT" sz="1300" i="1" dirty="0">
                <a:solidFill>
                  <a:schemeClr val="tx1">
                    <a:lumMod val="95000"/>
                    <a:lumOff val="5000"/>
                  </a:schemeClr>
                </a:solidFill>
                <a:latin typeface="Abadi" panose="020B0604020104020204" pitchFamily="34" charset="0"/>
                <a:cs typeface="Times" panose="02020603050405020304" pitchFamily="18" charset="0"/>
              </a:rPr>
              <a:t>fonte Banca d’Italia - luglio 2023</a:t>
            </a:r>
            <a:r>
              <a:rPr lang="it-IT" sz="1300" dirty="0">
                <a:solidFill>
                  <a:schemeClr val="tx1">
                    <a:lumMod val="95000"/>
                    <a:lumOff val="5000"/>
                  </a:schemeClr>
                </a:solidFill>
                <a:latin typeface="Abadi" panose="020B0604020104020204" pitchFamily="34" charset="0"/>
                <a:cs typeface="Times" panose="02020603050405020304" pitchFamily="18" charset="0"/>
              </a:rPr>
              <a:t>). </a:t>
            </a:r>
          </a:p>
        </p:txBody>
      </p:sp>
      <p:sp>
        <p:nvSpPr>
          <p:cNvPr id="7" name="Pentagono 47">
            <a:extLst>
              <a:ext uri="{FF2B5EF4-FFF2-40B4-BE49-F238E27FC236}">
                <a16:creationId xmlns:a16="http://schemas.microsoft.com/office/drawing/2014/main" id="{E20B18C3-F5FC-4560-97FF-D5D6F9177776}"/>
              </a:ext>
            </a:extLst>
          </p:cNvPr>
          <p:cNvSpPr/>
          <p:nvPr/>
        </p:nvSpPr>
        <p:spPr>
          <a:xfrm>
            <a:off x="776740" y="2414493"/>
            <a:ext cx="1656184" cy="910751"/>
          </a:xfrm>
          <a:prstGeom prst="homePlate">
            <a:avLst/>
          </a:prstGeom>
          <a:solidFill>
            <a:schemeClr val="tx2">
              <a:lumMod val="50000"/>
              <a:alpha val="90000"/>
            </a:schemeClr>
          </a:solidFill>
          <a:ln w="19050">
            <a:noFill/>
          </a:ln>
          <a:effectLst>
            <a:outerShdw blurRad="44450" dist="27940" dir="5400000" algn="ctr">
              <a:srgbClr val="000000">
                <a:alpha val="32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b="1" dirty="0">
                <a:solidFill>
                  <a:schemeClr val="bg1"/>
                </a:solidFill>
                <a:latin typeface="Abadi" panose="020B0604020104020204" pitchFamily="34" charset="0"/>
                <a:cs typeface="Times" panose="02020603050405020304" pitchFamily="18" charset="0"/>
              </a:rPr>
              <a:t>Sistema complesso</a:t>
            </a:r>
          </a:p>
        </p:txBody>
      </p:sp>
      <p:sp>
        <p:nvSpPr>
          <p:cNvPr id="8" name="TextBox 8">
            <a:extLst>
              <a:ext uri="{FF2B5EF4-FFF2-40B4-BE49-F238E27FC236}">
                <a16:creationId xmlns:a16="http://schemas.microsoft.com/office/drawing/2014/main" id="{44561528-B07F-4F6F-A9DD-B9D7E05FC732}"/>
              </a:ext>
            </a:extLst>
          </p:cNvPr>
          <p:cNvSpPr txBox="1"/>
          <p:nvPr/>
        </p:nvSpPr>
        <p:spPr>
          <a:xfrm>
            <a:off x="2430237" y="2245124"/>
            <a:ext cx="8196341" cy="1183876"/>
          </a:xfrm>
          <a:prstGeom prst="rect">
            <a:avLst/>
          </a:prstGeom>
          <a:noFill/>
        </p:spPr>
        <p:txBody>
          <a:bodyPr wrap="square" lIns="77925" tIns="38963" rIns="77925" bIns="38963" rtlCol="0" anchor="ctr" anchorCtr="0">
            <a:noAutofit/>
          </a:bodyPr>
          <a:lstStyle>
            <a:defPPr>
              <a:defRPr lang="it-IT"/>
            </a:defPPr>
            <a:lvl1pPr defTabSz="779252">
              <a:defRPr sz="1500"/>
            </a:lvl1pPr>
            <a:lvl2pPr marL="0" lvl="1" algn="just" defTabSz="779252">
              <a:lnSpc>
                <a:spcPct val="105000"/>
              </a:lnSpc>
              <a:defRPr sz="1400">
                <a:solidFill>
                  <a:schemeClr val="tx1">
                    <a:tint val="75000"/>
                  </a:schemeClr>
                </a:solidFill>
              </a:defRPr>
            </a:lvl2pPr>
            <a:lvl3pPr marL="779252" defTabSz="779252">
              <a:defRPr sz="1500"/>
            </a:lvl3pPr>
            <a:lvl4pPr marL="1168878" defTabSz="779252">
              <a:defRPr sz="1500"/>
            </a:lvl4pPr>
            <a:lvl5pPr marL="1558503" defTabSz="779252">
              <a:defRPr sz="1500"/>
            </a:lvl5pPr>
            <a:lvl6pPr marL="1948129" defTabSz="779252">
              <a:defRPr sz="1500"/>
            </a:lvl6pPr>
            <a:lvl7pPr marL="2337755" defTabSz="779252">
              <a:defRPr sz="1500"/>
            </a:lvl7pPr>
            <a:lvl8pPr marL="2727381" defTabSz="779252">
              <a:defRPr sz="1500"/>
            </a:lvl8pPr>
            <a:lvl9pPr marL="3117007" defTabSz="779252">
              <a:defRPr sz="1500"/>
            </a:lvl9pPr>
          </a:lstStyle>
          <a:p>
            <a:pPr lvl="1"/>
            <a:r>
              <a:rPr lang="it-IT" sz="1300" dirty="0">
                <a:solidFill>
                  <a:schemeClr val="tx1">
                    <a:lumMod val="95000"/>
                    <a:lumOff val="5000"/>
                  </a:schemeClr>
                </a:solidFill>
                <a:latin typeface="Abadi" panose="020B0604020104020204" pitchFamily="34" charset="0"/>
                <a:cs typeface="Times" panose="02020603050405020304" pitchFamily="18" charset="0"/>
              </a:rPr>
              <a:t>Ciò in quanto, secondo l’esperienza di FIO, l’</a:t>
            </a:r>
            <a:r>
              <a:rPr lang="it-IT" sz="1300" b="1" dirty="0">
                <a:solidFill>
                  <a:schemeClr val="tx1">
                    <a:lumMod val="95000"/>
                    <a:lumOff val="5000"/>
                  </a:schemeClr>
                </a:solidFill>
                <a:latin typeface="Abadi" panose="020B0604020104020204" pitchFamily="34" charset="0"/>
                <a:cs typeface="Times" panose="02020603050405020304" pitchFamily="18" charset="0"/>
              </a:rPr>
              <a:t>esecuzione di una procedura</a:t>
            </a:r>
            <a:r>
              <a:rPr lang="it-IT" sz="1300" dirty="0">
                <a:solidFill>
                  <a:schemeClr val="tx1">
                    <a:lumMod val="95000"/>
                    <a:lumOff val="5000"/>
                  </a:schemeClr>
                </a:solidFill>
                <a:latin typeface="Abadi" panose="020B0604020104020204" pitchFamily="34" charset="0"/>
                <a:cs typeface="Times" panose="02020603050405020304" pitchFamily="18" charset="0"/>
              </a:rPr>
              <a:t> fallimentare/una procedura di liquidazione giudiziale può essere </a:t>
            </a:r>
            <a:r>
              <a:rPr lang="it-IT" sz="1300" b="1" dirty="0">
                <a:solidFill>
                  <a:schemeClr val="tx1">
                    <a:lumMod val="95000"/>
                    <a:lumOff val="5000"/>
                  </a:schemeClr>
                </a:solidFill>
                <a:latin typeface="Abadi" panose="020B0604020104020204" pitchFamily="34" charset="0"/>
                <a:cs typeface="Times" panose="02020603050405020304" pitchFamily="18" charset="0"/>
              </a:rPr>
              <a:t>oggettivamente complessa</a:t>
            </a:r>
            <a:r>
              <a:rPr lang="it-IT" sz="1300" dirty="0">
                <a:solidFill>
                  <a:schemeClr val="tx1">
                    <a:lumMod val="95000"/>
                    <a:lumOff val="5000"/>
                  </a:schemeClr>
                </a:solidFill>
                <a:latin typeface="Abadi" panose="020B0604020104020204" pitchFamily="34" charset="0"/>
                <a:cs typeface="Times" panose="02020603050405020304" pitchFamily="18" charset="0"/>
              </a:rPr>
              <a:t>, a causa della </a:t>
            </a:r>
            <a:r>
              <a:rPr lang="it-IT" sz="1300" b="1" dirty="0">
                <a:solidFill>
                  <a:schemeClr val="tx1">
                    <a:lumMod val="95000"/>
                    <a:lumOff val="5000"/>
                  </a:schemeClr>
                </a:solidFill>
                <a:latin typeface="Abadi" panose="020B0604020104020204" pitchFamily="34" charset="0"/>
                <a:cs typeface="Times" panose="02020603050405020304" pitchFamily="18" charset="0"/>
              </a:rPr>
              <a:t>molteplicità e varietà </a:t>
            </a:r>
            <a:r>
              <a:rPr lang="it-IT" sz="1300" dirty="0">
                <a:solidFill>
                  <a:schemeClr val="tx1">
                    <a:lumMod val="95000"/>
                    <a:lumOff val="5000"/>
                  </a:schemeClr>
                </a:solidFill>
                <a:latin typeface="Abadi" panose="020B0604020104020204" pitchFamily="34" charset="0"/>
                <a:cs typeface="Times" panose="02020603050405020304" pitchFamily="18" charset="0"/>
              </a:rPr>
              <a:t>di </a:t>
            </a:r>
            <a:r>
              <a:rPr lang="it-IT" sz="1300" b="1" i="1" dirty="0">
                <a:solidFill>
                  <a:schemeClr val="tx1">
                    <a:lumMod val="95000"/>
                    <a:lumOff val="5000"/>
                  </a:schemeClr>
                </a:solidFill>
                <a:latin typeface="Abadi" panose="020B0604020104020204" pitchFamily="34" charset="0"/>
                <a:cs typeface="Times" panose="02020603050405020304" pitchFamily="18" charset="0"/>
              </a:rPr>
              <a:t>asset </a:t>
            </a:r>
            <a:r>
              <a:rPr lang="it-IT" sz="1300" b="1" dirty="0">
                <a:solidFill>
                  <a:schemeClr val="tx1">
                    <a:lumMod val="95000"/>
                    <a:lumOff val="5000"/>
                  </a:schemeClr>
                </a:solidFill>
                <a:latin typeface="Abadi" panose="020B0604020104020204" pitchFamily="34" charset="0"/>
                <a:cs typeface="Times" panose="02020603050405020304" pitchFamily="18" charset="0"/>
              </a:rPr>
              <a:t>attivi</a:t>
            </a:r>
            <a:r>
              <a:rPr lang="it-IT" sz="1300" i="1" dirty="0">
                <a:solidFill>
                  <a:schemeClr val="tx1">
                    <a:lumMod val="95000"/>
                    <a:lumOff val="5000"/>
                  </a:schemeClr>
                </a:solidFill>
                <a:latin typeface="Abadi" panose="020B0604020104020204" pitchFamily="34" charset="0"/>
                <a:cs typeface="Times" panose="02020603050405020304" pitchFamily="18" charset="0"/>
              </a:rPr>
              <a:t> </a:t>
            </a:r>
            <a:r>
              <a:rPr lang="it-IT" sz="1300" dirty="0">
                <a:solidFill>
                  <a:schemeClr val="tx1">
                    <a:lumMod val="95000"/>
                    <a:lumOff val="5000"/>
                  </a:schemeClr>
                </a:solidFill>
                <a:latin typeface="Abadi" panose="020B0604020104020204" pitchFamily="34" charset="0"/>
                <a:cs typeface="Times" panose="02020603050405020304" pitchFamily="18" charset="0"/>
              </a:rPr>
              <a:t>(</a:t>
            </a:r>
            <a:r>
              <a:rPr lang="it-IT" sz="1300" b="1" dirty="0">
                <a:solidFill>
                  <a:schemeClr val="tx1">
                    <a:lumMod val="95000"/>
                    <a:lumOff val="5000"/>
                  </a:schemeClr>
                </a:solidFill>
                <a:latin typeface="Abadi" panose="020B0604020104020204" pitchFamily="34" charset="0"/>
                <a:cs typeface="Times" panose="02020603050405020304" pitchFamily="18" charset="0"/>
              </a:rPr>
              <a:t>di diversa natura</a:t>
            </a:r>
            <a:r>
              <a:rPr lang="it-IT" sz="1300" dirty="0">
                <a:solidFill>
                  <a:schemeClr val="tx1">
                    <a:lumMod val="95000"/>
                    <a:lumOff val="5000"/>
                  </a:schemeClr>
                </a:solidFill>
                <a:latin typeface="Abadi" panose="020B0604020104020204" pitchFamily="34" charset="0"/>
                <a:cs typeface="Times" panose="02020603050405020304" pitchFamily="18" charset="0"/>
              </a:rPr>
              <a:t>: industriale, immobiliare, ma anche cartolare) che possono comporre il patrimonio della società debitrice, la cui esitazione implica l’osservanza di tempi e modalità differenti, non sempre del tutto in linea con le esigenze di celerità che dovrebbero caratterizzare l’operatività di una procedura concorsuale (il riferimento corre, ad esempio, al c.d. «sistema giustizia» italiano, spesso poco efficiente).  </a:t>
            </a:r>
          </a:p>
        </p:txBody>
      </p:sp>
      <p:sp>
        <p:nvSpPr>
          <p:cNvPr id="9" name="Pentagono 49">
            <a:extLst>
              <a:ext uri="{FF2B5EF4-FFF2-40B4-BE49-F238E27FC236}">
                <a16:creationId xmlns:a16="http://schemas.microsoft.com/office/drawing/2014/main" id="{91914F2E-CED5-4559-AFC3-7D17155D82A2}"/>
              </a:ext>
            </a:extLst>
          </p:cNvPr>
          <p:cNvSpPr/>
          <p:nvPr/>
        </p:nvSpPr>
        <p:spPr>
          <a:xfrm>
            <a:off x="776739" y="4005064"/>
            <a:ext cx="1653498" cy="1152128"/>
          </a:xfrm>
          <a:prstGeom prst="homePlate">
            <a:avLst/>
          </a:prstGeom>
          <a:solidFill>
            <a:schemeClr val="tx2">
              <a:lumMod val="50000"/>
              <a:alpha val="90000"/>
            </a:schemeClr>
          </a:solidFill>
          <a:ln w="19050">
            <a:noFill/>
          </a:ln>
          <a:effectLst>
            <a:outerShdw blurRad="44450" dist="27940" dir="5400000" algn="ctr">
              <a:srgbClr val="000000">
                <a:alpha val="32000"/>
              </a:srgb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300" b="1" dirty="0">
                <a:solidFill>
                  <a:schemeClr val="bg1"/>
                </a:solidFill>
                <a:latin typeface="Abadi" panose="020B0604020104020204" pitchFamily="34" charset="0"/>
                <a:cs typeface="Times" panose="02020603050405020304" pitchFamily="18" charset="0"/>
              </a:rPr>
              <a:t>Presenza sul territorio dell’investitore </a:t>
            </a:r>
          </a:p>
        </p:txBody>
      </p:sp>
      <p:sp>
        <p:nvSpPr>
          <p:cNvPr id="11" name="TextBox 8">
            <a:extLst>
              <a:ext uri="{FF2B5EF4-FFF2-40B4-BE49-F238E27FC236}">
                <a16:creationId xmlns:a16="http://schemas.microsoft.com/office/drawing/2014/main" id="{3B4F70EB-E3C5-4DC0-A552-B67DD66168D7}"/>
              </a:ext>
            </a:extLst>
          </p:cNvPr>
          <p:cNvSpPr txBox="1"/>
          <p:nvPr/>
        </p:nvSpPr>
        <p:spPr>
          <a:xfrm>
            <a:off x="2484799" y="4581129"/>
            <a:ext cx="8141779" cy="576064"/>
          </a:xfrm>
          <a:prstGeom prst="rect">
            <a:avLst/>
          </a:prstGeom>
          <a:noFill/>
        </p:spPr>
        <p:txBody>
          <a:bodyPr wrap="square" lIns="77925" tIns="38963" rIns="77925" bIns="38963" rtlCol="0" anchor="ctr" anchorCtr="0">
            <a:noAutofit/>
          </a:bodyPr>
          <a:lstStyle>
            <a:defPPr>
              <a:defRPr lang="it-IT"/>
            </a:defPPr>
            <a:lvl1pPr defTabSz="779252">
              <a:defRPr sz="1500"/>
            </a:lvl1pPr>
            <a:lvl2pPr marL="0" lvl="1" algn="just" defTabSz="779252">
              <a:lnSpc>
                <a:spcPct val="105000"/>
              </a:lnSpc>
              <a:defRPr sz="1400">
                <a:solidFill>
                  <a:schemeClr val="tx1">
                    <a:tint val="75000"/>
                  </a:schemeClr>
                </a:solidFill>
              </a:defRPr>
            </a:lvl2pPr>
            <a:lvl3pPr marL="779252" defTabSz="779252">
              <a:defRPr sz="1500"/>
            </a:lvl3pPr>
            <a:lvl4pPr marL="1168878" defTabSz="779252">
              <a:defRPr sz="1500"/>
            </a:lvl4pPr>
            <a:lvl5pPr marL="1558503" defTabSz="779252">
              <a:defRPr sz="1500"/>
            </a:lvl5pPr>
            <a:lvl6pPr marL="1948129" defTabSz="779252">
              <a:defRPr sz="1500"/>
            </a:lvl6pPr>
            <a:lvl7pPr marL="2337755" defTabSz="779252">
              <a:defRPr sz="1500"/>
            </a:lvl7pPr>
            <a:lvl8pPr marL="2727381" defTabSz="779252">
              <a:defRPr sz="1500"/>
            </a:lvl8pPr>
            <a:lvl9pPr marL="3117007" defTabSz="779252">
              <a:defRPr sz="1500"/>
            </a:lvl9pPr>
          </a:lstStyle>
          <a:p>
            <a:pPr lvl="1"/>
            <a:r>
              <a:rPr lang="it-IT" dirty="0">
                <a:solidFill>
                  <a:schemeClr val="tx1">
                    <a:lumMod val="95000"/>
                    <a:lumOff val="5000"/>
                  </a:schemeClr>
                </a:solidFill>
                <a:latin typeface="Abadi" panose="020B0604020104020204" pitchFamily="34" charset="0"/>
                <a:cs typeface="Times" panose="02020603050405020304" pitchFamily="18" charset="0"/>
              </a:rPr>
              <a:t>L’essere un investitore professionale, attivo su tutto il territorio </a:t>
            </a:r>
            <a:r>
              <a:rPr lang="it-IT" b="1" dirty="0">
                <a:solidFill>
                  <a:schemeClr val="tx1">
                    <a:lumMod val="95000"/>
                    <a:lumOff val="5000"/>
                  </a:schemeClr>
                </a:solidFill>
                <a:latin typeface="Abadi" panose="020B0604020104020204" pitchFamily="34" charset="0"/>
                <a:cs typeface="Times" panose="02020603050405020304" pitchFamily="18" charset="0"/>
              </a:rPr>
              <a:t>nazionale</a:t>
            </a:r>
            <a:r>
              <a:rPr lang="it-IT" dirty="0">
                <a:solidFill>
                  <a:schemeClr val="tx1">
                    <a:lumMod val="95000"/>
                    <a:lumOff val="5000"/>
                  </a:schemeClr>
                </a:solidFill>
                <a:latin typeface="Abadi" panose="020B0604020104020204" pitchFamily="34" charset="0"/>
                <a:cs typeface="Times" panose="02020603050405020304" pitchFamily="18" charset="0"/>
              </a:rPr>
              <a:t>, nel settore di riferimento, conferisce un indiscutibile valore aggiunto, per la capacità di inserirsi nella peculiare complessità del sistema italiano, con una soluzione efficace (anche) delle procedure concorsuali più articolate.</a:t>
            </a:r>
          </a:p>
          <a:p>
            <a:pPr lvl="1"/>
            <a:r>
              <a:rPr lang="it-IT" b="1" dirty="0">
                <a:solidFill>
                  <a:schemeClr val="tx1">
                    <a:lumMod val="95000"/>
                    <a:lumOff val="5000"/>
                  </a:schemeClr>
                </a:solidFill>
                <a:latin typeface="Abadi" panose="020B0604020104020204" pitchFamily="34" charset="0"/>
                <a:cs typeface="Times" panose="02020603050405020304" pitchFamily="18" charset="0"/>
              </a:rPr>
              <a:t>A tal fine, è determinante che l’investitore istituzionale</a:t>
            </a:r>
            <a:r>
              <a:rPr lang="it-IT" dirty="0">
                <a:solidFill>
                  <a:schemeClr val="tx1">
                    <a:lumMod val="95000"/>
                    <a:lumOff val="5000"/>
                  </a:schemeClr>
                </a:solidFill>
                <a:latin typeface="Abadi" panose="020B0604020104020204" pitchFamily="34" charset="0"/>
                <a:cs typeface="Times" panose="02020603050405020304" pitchFamily="18" charset="0"/>
              </a:rPr>
              <a:t>:</a:t>
            </a:r>
          </a:p>
          <a:p>
            <a:pPr marL="285750" lvl="1" indent="-285750">
              <a:buFont typeface="Wingdings" panose="05000000000000000000" pitchFamily="2" charset="2"/>
              <a:buChar char="ü"/>
            </a:pPr>
            <a:r>
              <a:rPr lang="it-IT" dirty="0">
                <a:solidFill>
                  <a:schemeClr val="tx1">
                    <a:lumMod val="95000"/>
                    <a:lumOff val="5000"/>
                  </a:schemeClr>
                </a:solidFill>
                <a:latin typeface="Abadi" panose="020B0604020104020204" pitchFamily="34" charset="0"/>
                <a:cs typeface="Times" panose="02020603050405020304" pitchFamily="18" charset="0"/>
              </a:rPr>
              <a:t>abbia una profonda conoscenza degli strumenti di cui alla L.F., che ora sono gli strumenti del CCII;</a:t>
            </a:r>
          </a:p>
          <a:p>
            <a:pPr marL="285750" lvl="1" indent="-285750">
              <a:buFont typeface="Wingdings" panose="05000000000000000000" pitchFamily="2" charset="2"/>
              <a:buChar char="ü"/>
            </a:pPr>
            <a:r>
              <a:rPr lang="it-IT"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abbia esperienza nella gestione di </a:t>
            </a:r>
            <a:r>
              <a:rPr lang="it-IT" i="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asset </a:t>
            </a:r>
            <a:r>
              <a:rPr lang="it-IT"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complessi, di diversa natura</a:t>
            </a:r>
            <a:r>
              <a:rPr lang="it-IT" dirty="0">
                <a:solidFill>
                  <a:schemeClr val="tx1">
                    <a:lumMod val="95000"/>
                    <a:lumOff val="5000"/>
                  </a:schemeClr>
                </a:solidFill>
                <a:latin typeface="Abadi" panose="020B0604020104020204" pitchFamily="34" charset="0"/>
                <a:cs typeface="Times" panose="02020603050405020304" pitchFamily="18" charset="0"/>
              </a:rPr>
              <a:t>,</a:t>
            </a:r>
            <a:r>
              <a:rPr lang="it-IT"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 </a:t>
            </a:r>
            <a:r>
              <a:rPr lang="it-IT" dirty="0">
                <a:solidFill>
                  <a:schemeClr val="tx1">
                    <a:lumMod val="95000"/>
                    <a:lumOff val="5000"/>
                  </a:schemeClr>
                </a:solidFill>
                <a:latin typeface="Abadi" panose="020B0604020104020204" pitchFamily="34" charset="0"/>
                <a:cs typeface="Times" panose="02020603050405020304" pitchFamily="18" charset="0"/>
              </a:rPr>
              <a:t>che ricerca al fine di una migliore valorizzazione, nell’interesse di tutti i creditori concorsuali;</a:t>
            </a:r>
          </a:p>
          <a:p>
            <a:pPr marL="285750" lvl="1" indent="-285750">
              <a:buFont typeface="Wingdings" panose="05000000000000000000" pitchFamily="2" charset="2"/>
              <a:buChar char="ü"/>
            </a:pPr>
            <a:r>
              <a:rPr lang="it-IT" dirty="0">
                <a:solidFill>
                  <a:schemeClr val="tx1">
                    <a:lumMod val="95000"/>
                    <a:lumOff val="5000"/>
                  </a:schemeClr>
                </a:solidFill>
                <a:latin typeface="Abadi" panose="020B0604020104020204" pitchFamily="34" charset="0"/>
                <a:cs typeface="Times" panose="02020603050405020304" pitchFamily="18" charset="0"/>
              </a:rPr>
              <a:t>si sappia relazionare con gli organi delle procedure concorsuali, ovvero abbia intessuto con Curatori, Commissari, Liquidatori e Giudici Delegati, così come con i professionisti della crisi capillarmente operanti su tutto il territorio nazionale, </a:t>
            </a:r>
            <a:r>
              <a:rPr lang="it-IT"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un rapporto relazionale consolidato, improntato e caratterizzato da rispetto, affidabilità ed estrema serietà.</a:t>
            </a:r>
          </a:p>
        </p:txBody>
      </p:sp>
      <p:sp>
        <p:nvSpPr>
          <p:cNvPr id="3" name="Rettangolo 2">
            <a:extLst>
              <a:ext uri="{FF2B5EF4-FFF2-40B4-BE49-F238E27FC236}">
                <a16:creationId xmlns:a16="http://schemas.microsoft.com/office/drawing/2014/main" id="{D308EA0B-D342-4207-B9C7-A454C8BCC157}"/>
              </a:ext>
            </a:extLst>
          </p:cNvPr>
          <p:cNvSpPr/>
          <p:nvPr/>
        </p:nvSpPr>
        <p:spPr>
          <a:xfrm>
            <a:off x="2430238" y="3596234"/>
            <a:ext cx="8058250" cy="2513746"/>
          </a:xfrm>
          <a:prstGeom prst="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Pentagono 45">
            <a:extLst>
              <a:ext uri="{FF2B5EF4-FFF2-40B4-BE49-F238E27FC236}">
                <a16:creationId xmlns:a16="http://schemas.microsoft.com/office/drawing/2014/main" id="{53FDF8B9-D143-4759-A0DD-DD9B1DED7D5A}"/>
              </a:ext>
            </a:extLst>
          </p:cNvPr>
          <p:cNvSpPr/>
          <p:nvPr/>
        </p:nvSpPr>
        <p:spPr>
          <a:xfrm>
            <a:off x="776740" y="1221998"/>
            <a:ext cx="1565511" cy="852585"/>
          </a:xfrm>
          <a:prstGeom prst="homePlate">
            <a:avLst/>
          </a:prstGeom>
          <a:solidFill>
            <a:schemeClr val="tx2">
              <a:lumMod val="50000"/>
              <a:alpha val="90000"/>
            </a:schemeClr>
          </a:solidFill>
          <a:ln w="19050">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defPPr>
              <a:defRPr lang="it-IT"/>
            </a:defPPr>
            <a:lvl1pPr marL="0" algn="l" defTabSz="779252" rtl="0" eaLnBrk="1" latinLnBrk="0" hangingPunct="1">
              <a:defRPr sz="1500" kern="1200">
                <a:solidFill>
                  <a:schemeClr val="lt1"/>
                </a:solidFill>
                <a:latin typeface="+mn-lt"/>
                <a:ea typeface="+mn-ea"/>
                <a:cs typeface="+mn-cs"/>
              </a:defRPr>
            </a:lvl1pPr>
            <a:lvl2pPr marL="389626" algn="l" defTabSz="779252" rtl="0" eaLnBrk="1" latinLnBrk="0" hangingPunct="1">
              <a:defRPr sz="1500" kern="1200">
                <a:solidFill>
                  <a:schemeClr val="lt1"/>
                </a:solidFill>
                <a:latin typeface="+mn-lt"/>
                <a:ea typeface="+mn-ea"/>
                <a:cs typeface="+mn-cs"/>
              </a:defRPr>
            </a:lvl2pPr>
            <a:lvl3pPr marL="779252" algn="l" defTabSz="779252" rtl="0" eaLnBrk="1" latinLnBrk="0" hangingPunct="1">
              <a:defRPr sz="1500" kern="1200">
                <a:solidFill>
                  <a:schemeClr val="lt1"/>
                </a:solidFill>
                <a:latin typeface="+mn-lt"/>
                <a:ea typeface="+mn-ea"/>
                <a:cs typeface="+mn-cs"/>
              </a:defRPr>
            </a:lvl3pPr>
            <a:lvl4pPr marL="1168878" algn="l" defTabSz="779252" rtl="0" eaLnBrk="1" latinLnBrk="0" hangingPunct="1">
              <a:defRPr sz="1500" kern="1200">
                <a:solidFill>
                  <a:schemeClr val="lt1"/>
                </a:solidFill>
                <a:latin typeface="+mn-lt"/>
                <a:ea typeface="+mn-ea"/>
                <a:cs typeface="+mn-cs"/>
              </a:defRPr>
            </a:lvl4pPr>
            <a:lvl5pPr marL="1558503" algn="l" defTabSz="779252" rtl="0" eaLnBrk="1" latinLnBrk="0" hangingPunct="1">
              <a:defRPr sz="1500" kern="1200">
                <a:solidFill>
                  <a:schemeClr val="lt1"/>
                </a:solidFill>
                <a:latin typeface="+mn-lt"/>
                <a:ea typeface="+mn-ea"/>
                <a:cs typeface="+mn-cs"/>
              </a:defRPr>
            </a:lvl5pPr>
            <a:lvl6pPr marL="1948129" algn="l" defTabSz="779252" rtl="0" eaLnBrk="1" latinLnBrk="0" hangingPunct="1">
              <a:defRPr sz="1500" kern="1200">
                <a:solidFill>
                  <a:schemeClr val="lt1"/>
                </a:solidFill>
                <a:latin typeface="+mn-lt"/>
                <a:ea typeface="+mn-ea"/>
                <a:cs typeface="+mn-cs"/>
              </a:defRPr>
            </a:lvl6pPr>
            <a:lvl7pPr marL="2337755" algn="l" defTabSz="779252" rtl="0" eaLnBrk="1" latinLnBrk="0" hangingPunct="1">
              <a:defRPr sz="1500" kern="1200">
                <a:solidFill>
                  <a:schemeClr val="lt1"/>
                </a:solidFill>
                <a:latin typeface="+mn-lt"/>
                <a:ea typeface="+mn-ea"/>
                <a:cs typeface="+mn-cs"/>
              </a:defRPr>
            </a:lvl7pPr>
            <a:lvl8pPr marL="2727381" algn="l" defTabSz="779252" rtl="0" eaLnBrk="1" latinLnBrk="0" hangingPunct="1">
              <a:defRPr sz="1500" kern="1200">
                <a:solidFill>
                  <a:schemeClr val="lt1"/>
                </a:solidFill>
                <a:latin typeface="+mn-lt"/>
                <a:ea typeface="+mn-ea"/>
                <a:cs typeface="+mn-cs"/>
              </a:defRPr>
            </a:lvl8pPr>
            <a:lvl9pPr marL="3117007" algn="l" defTabSz="779252" rtl="0" eaLnBrk="1" latinLnBrk="0" hangingPunct="1">
              <a:defRPr sz="1500" kern="1200">
                <a:solidFill>
                  <a:schemeClr val="lt1"/>
                </a:solidFill>
                <a:latin typeface="+mn-lt"/>
                <a:ea typeface="+mn-ea"/>
                <a:cs typeface="+mn-cs"/>
              </a:defRPr>
            </a:lvl9pPr>
          </a:lstStyle>
          <a:p>
            <a:pPr algn="ctr">
              <a:lnSpc>
                <a:spcPct val="105000"/>
              </a:lnSpc>
            </a:pPr>
            <a:r>
              <a:rPr lang="it-IT" sz="1400" b="1" dirty="0">
                <a:solidFill>
                  <a:schemeClr val="bg1"/>
                </a:solidFill>
                <a:latin typeface="Abadi" panose="020B0604020104020204" pitchFamily="34" charset="0"/>
                <a:cs typeface="Times" panose="02020603050405020304" pitchFamily="18" charset="0"/>
              </a:rPr>
              <a:t>Durata incerta procedure</a:t>
            </a:r>
          </a:p>
        </p:txBody>
      </p:sp>
    </p:spTree>
    <p:extLst>
      <p:ext uri="{BB962C8B-B14F-4D97-AF65-F5344CB8AC3E}">
        <p14:creationId xmlns:p14="http://schemas.microsoft.com/office/powerpoint/2010/main" val="16941439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olo 1">
            <a:extLst>
              <a:ext uri="{FF2B5EF4-FFF2-40B4-BE49-F238E27FC236}">
                <a16:creationId xmlns:a16="http://schemas.microsoft.com/office/drawing/2014/main" id="{13A914DC-9CEC-4A58-A8DC-8E9940F70354}"/>
              </a:ext>
            </a:extLst>
          </p:cNvPr>
          <p:cNvSpPr txBox="1">
            <a:spLocks/>
          </p:cNvSpPr>
          <p:nvPr/>
        </p:nvSpPr>
        <p:spPr>
          <a:xfrm>
            <a:off x="1025457" y="548680"/>
            <a:ext cx="9949294" cy="9361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it-IT" sz="2800" b="1" dirty="0">
                <a:solidFill>
                  <a:schemeClr val="tx2"/>
                </a:solidFill>
                <a:latin typeface="Aptos Black" panose="020B0004020202020204" pitchFamily="34" charset="0"/>
                <a:cs typeface="Times" panose="02020603050405020304" pitchFamily="18" charset="0"/>
              </a:rPr>
              <a:t>Il ruolo del terzo proponente in veste di assuntore concordatario</a:t>
            </a:r>
          </a:p>
        </p:txBody>
      </p:sp>
      <p:sp>
        <p:nvSpPr>
          <p:cNvPr id="15" name="Sottotitolo 2">
            <a:extLst>
              <a:ext uri="{FF2B5EF4-FFF2-40B4-BE49-F238E27FC236}">
                <a16:creationId xmlns:a16="http://schemas.microsoft.com/office/drawing/2014/main" id="{D132E8C0-98B9-47A0-9FC1-A95703FA8789}"/>
              </a:ext>
            </a:extLst>
          </p:cNvPr>
          <p:cNvSpPr txBox="1">
            <a:spLocks/>
          </p:cNvSpPr>
          <p:nvPr/>
        </p:nvSpPr>
        <p:spPr>
          <a:xfrm>
            <a:off x="915324" y="1719708"/>
            <a:ext cx="10224024" cy="3933005"/>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lvl="1" algn="just">
              <a:lnSpc>
                <a:spcPct val="105000"/>
              </a:lnSpc>
              <a:spcBef>
                <a:spcPts val="1200"/>
              </a:spcBef>
              <a:buClr>
                <a:srgbClr val="C00000"/>
              </a:buClr>
              <a:defRPr/>
            </a:pPr>
            <a:r>
              <a:rPr lang="it-IT" sz="1800" dirty="0">
                <a:solidFill>
                  <a:schemeClr val="tx1">
                    <a:lumMod val="95000"/>
                    <a:lumOff val="5000"/>
                  </a:schemeClr>
                </a:solidFill>
                <a:latin typeface="Abadi" panose="020B0604020104020204" pitchFamily="34" charset="0"/>
                <a:cs typeface="Times" panose="02020603050405020304" pitchFamily="18" charset="0"/>
              </a:rPr>
              <a:t>Il ruolo del proponente il concordato in veste di terzo assuntore, comportando una </a:t>
            </a:r>
            <a:r>
              <a:rPr lang="it-IT" sz="1800" b="1" dirty="0">
                <a:solidFill>
                  <a:schemeClr val="tx1">
                    <a:lumMod val="95000"/>
                    <a:lumOff val="5000"/>
                  </a:schemeClr>
                </a:solidFill>
                <a:latin typeface="Abadi" panose="020B0604020104020204" pitchFamily="34" charset="0"/>
                <a:cs typeface="Times" panose="02020603050405020304" pitchFamily="18" charset="0"/>
              </a:rPr>
              <a:t>rapida</a:t>
            </a:r>
            <a:r>
              <a:rPr lang="it-IT" sz="1800" baseline="30000" dirty="0">
                <a:solidFill>
                  <a:schemeClr val="tx1">
                    <a:lumMod val="95000"/>
                    <a:lumOff val="5000"/>
                  </a:schemeClr>
                </a:solidFill>
                <a:latin typeface="Abadi" panose="020B0604020104020204" pitchFamily="34" charset="0"/>
                <a:cs typeface="Times" panose="02020603050405020304" pitchFamily="18" charset="0"/>
              </a:rPr>
              <a:t>1</a:t>
            </a:r>
            <a:r>
              <a:rPr lang="it-IT" sz="1800" dirty="0">
                <a:solidFill>
                  <a:schemeClr val="tx1">
                    <a:lumMod val="95000"/>
                    <a:lumOff val="5000"/>
                  </a:schemeClr>
                </a:solidFill>
                <a:latin typeface="Abadi" panose="020B0604020104020204" pitchFamily="34" charset="0"/>
                <a:cs typeface="Times" panose="02020603050405020304" pitchFamily="18" charset="0"/>
              </a:rPr>
              <a:t> chiusura della procedura concorsuale, determina un </a:t>
            </a:r>
            <a:r>
              <a:rPr lang="it-IT" sz="1800" i="1" dirty="0">
                <a:solidFill>
                  <a:schemeClr val="tx1">
                    <a:lumMod val="95000"/>
                    <a:lumOff val="5000"/>
                  </a:schemeClr>
                </a:solidFill>
                <a:latin typeface="Abadi" panose="020B0604020104020204" pitchFamily="34" charset="0"/>
                <a:cs typeface="Times" panose="02020603050405020304" pitchFamily="18" charset="0"/>
              </a:rPr>
              <a:t>effetto benefico nel «sistema»</a:t>
            </a:r>
            <a:r>
              <a:rPr lang="it-IT" sz="1800" dirty="0">
                <a:solidFill>
                  <a:schemeClr val="tx1">
                    <a:lumMod val="95000"/>
                    <a:lumOff val="5000"/>
                  </a:schemeClr>
                </a:solidFill>
                <a:latin typeface="Abadi" panose="020B0604020104020204" pitchFamily="34" charset="0"/>
                <a:cs typeface="Times" panose="02020603050405020304" pitchFamily="18" charset="0"/>
              </a:rPr>
              <a:t>: da un lato, favorisce la rapida </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soddisfazione dei creditori concorsuali </a:t>
            </a:r>
            <a:r>
              <a:rPr lang="it-IT" sz="1800" dirty="0">
                <a:solidFill>
                  <a:schemeClr val="tx1">
                    <a:lumMod val="95000"/>
                    <a:lumOff val="5000"/>
                  </a:schemeClr>
                </a:solidFill>
                <a:latin typeface="Abadi" panose="020B0604020104020204" pitchFamily="34" charset="0"/>
                <a:cs typeface="Times" panose="02020603050405020304" pitchFamily="18" charset="0"/>
              </a:rPr>
              <a:t>(primi portatori di interesse nell’ambito di una procedura) e, dall’altro lato, fornisce un concreto contributo allo </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sgravio</a:t>
            </a:r>
            <a:r>
              <a:rPr lang="it-IT" sz="1800" dirty="0">
                <a:solidFill>
                  <a:schemeClr val="tx1">
                    <a:lumMod val="95000"/>
                    <a:lumOff val="5000"/>
                  </a:schemeClr>
                </a:solidFill>
                <a:latin typeface="Abadi" panose="020B0604020104020204" pitchFamily="34" charset="0"/>
                <a:cs typeface="Times" panose="02020603050405020304" pitchFamily="18" charset="0"/>
              </a:rPr>
              <a:t> </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della macchina burocratica nazionale </a:t>
            </a:r>
            <a:r>
              <a:rPr lang="it-IT" sz="1800" dirty="0">
                <a:solidFill>
                  <a:schemeClr val="tx1">
                    <a:lumMod val="95000"/>
                    <a:lumOff val="5000"/>
                  </a:schemeClr>
                </a:solidFill>
                <a:latin typeface="Abadi" panose="020B0604020104020204" pitchFamily="34" charset="0"/>
                <a:cs typeface="Times" panose="02020603050405020304" pitchFamily="18" charset="0"/>
              </a:rPr>
              <a:t>(organi della procedura, Tribunali fallimentari, giustizia civile, etc.). Ma non solo: un tempestivo intervento da parte del terzo proponente (finanche nei primi mesi successivi all’apertura di una procedura concorsuale) può consentire di </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preservare</a:t>
            </a:r>
            <a:r>
              <a:rPr lang="it-IT" sz="1800" dirty="0">
                <a:solidFill>
                  <a:schemeClr val="tx1">
                    <a:lumMod val="95000"/>
                    <a:lumOff val="5000"/>
                  </a:schemeClr>
                </a:solidFill>
                <a:latin typeface="Abadi" panose="020B0604020104020204" pitchFamily="34" charset="0"/>
                <a:cs typeface="Times" panose="02020603050405020304" pitchFamily="18" charset="0"/>
              </a:rPr>
              <a:t> quello che, tradizionalmente, è l’</a:t>
            </a:r>
            <a:r>
              <a:rPr lang="it-IT" sz="1800" b="1" i="1" dirty="0">
                <a:solidFill>
                  <a:schemeClr val="tx1">
                    <a:lumMod val="95000"/>
                    <a:lumOff val="5000"/>
                  </a:schemeClr>
                </a:solidFill>
                <a:latin typeface="Abadi" panose="020B0604020104020204" pitchFamily="34" charset="0"/>
                <a:cs typeface="Times" panose="02020603050405020304" pitchFamily="18" charset="0"/>
              </a:rPr>
              <a:t>asset </a:t>
            </a:r>
            <a:r>
              <a:rPr lang="it-IT" sz="1800" dirty="0">
                <a:solidFill>
                  <a:schemeClr val="tx1">
                    <a:lumMod val="95000"/>
                    <a:lumOff val="5000"/>
                  </a:schemeClr>
                </a:solidFill>
                <a:latin typeface="Abadi" panose="020B0604020104020204" pitchFamily="34" charset="0"/>
                <a:cs typeface="Times" panose="02020603050405020304" pitchFamily="18" charset="0"/>
              </a:rPr>
              <a:t>di maggior valore (</a:t>
            </a:r>
            <a:r>
              <a:rPr lang="it-IT" sz="1800" i="1" dirty="0">
                <a:solidFill>
                  <a:schemeClr val="tx1">
                    <a:lumMod val="95000"/>
                    <a:lumOff val="5000"/>
                  </a:schemeClr>
                </a:solidFill>
                <a:latin typeface="Abadi" panose="020B0604020104020204" pitchFamily="34" charset="0"/>
                <a:cs typeface="Times" panose="02020603050405020304" pitchFamily="18" charset="0"/>
              </a:rPr>
              <a:t>i.e.</a:t>
            </a:r>
            <a:r>
              <a:rPr lang="it-IT" sz="1800" dirty="0">
                <a:solidFill>
                  <a:schemeClr val="tx1">
                    <a:lumMod val="95000"/>
                    <a:lumOff val="5000"/>
                  </a:schemeClr>
                </a:solidFill>
                <a:latin typeface="Abadi" panose="020B0604020104020204" pitchFamily="34" charset="0"/>
                <a:cs typeface="Times" panose="02020603050405020304" pitchFamily="18" charset="0"/>
              </a:rPr>
              <a:t> l’</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azienda</a:t>
            </a:r>
            <a:r>
              <a:rPr lang="it-IT" sz="1800" dirty="0">
                <a:solidFill>
                  <a:schemeClr val="tx1">
                    <a:lumMod val="95000"/>
                    <a:lumOff val="5000"/>
                  </a:schemeClr>
                </a:solidFill>
                <a:latin typeface="Abadi" panose="020B0604020104020204" pitchFamily="34" charset="0"/>
                <a:cs typeface="Times" panose="02020603050405020304" pitchFamily="18" charset="0"/>
              </a:rPr>
              <a:t>, e il coacervo di rapporti - di lavoro, di fornitura, di servizio, etc. - ad essa connessi), nonché di </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ottenere valore </a:t>
            </a:r>
            <a:r>
              <a:rPr lang="it-IT" sz="1800" dirty="0">
                <a:solidFill>
                  <a:schemeClr val="tx1">
                    <a:lumMod val="95000"/>
                    <a:lumOff val="5000"/>
                  </a:schemeClr>
                </a:solidFill>
                <a:latin typeface="Abadi" panose="020B0604020104020204" pitchFamily="34" charset="0"/>
                <a:cs typeface="Times" panose="02020603050405020304" pitchFamily="18" charset="0"/>
              </a:rPr>
              <a:t>a fronte di </a:t>
            </a:r>
            <a:r>
              <a:rPr lang="it-IT" sz="1800" b="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poste attive </a:t>
            </a:r>
            <a:r>
              <a:rPr lang="it-IT" sz="1800" b="1" i="1"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non liquide </a:t>
            </a:r>
            <a:r>
              <a:rPr lang="it-IT" sz="1800" dirty="0">
                <a:solidFill>
                  <a:schemeClr val="tx1">
                    <a:lumMod val="95000"/>
                    <a:lumOff val="5000"/>
                  </a:schemeClr>
                </a:solidFill>
                <a:latin typeface="Abadi" panose="020B0604020104020204" pitchFamily="34" charset="0"/>
                <a:cs typeface="Times" panose="02020603050405020304" pitchFamily="18" charset="0"/>
              </a:rPr>
              <a:t>(quali possono essere, tra le altre, i crediti di difficile recupero, i contenziosi complessi, con numerose parti convenute in causa) che, nel contesto di una procedura concorsuale, possono rappresentare un ostacolo al rapido soddisfacimento dei creditori.</a:t>
            </a:r>
          </a:p>
          <a:p>
            <a:pPr algn="l">
              <a:defRPr/>
            </a:pPr>
            <a:endParaRPr lang="it-IT" sz="1800" dirty="0">
              <a:solidFill>
                <a:schemeClr val="tx1">
                  <a:lumMod val="95000"/>
                  <a:lumOff val="5000"/>
                </a:schemeClr>
              </a:solidFill>
              <a:latin typeface="Abadi" panose="020B0604020104020204" pitchFamily="34" charset="0"/>
              <a:cs typeface="Times" panose="02020603050405020304" pitchFamily="18" charset="0"/>
            </a:endParaRPr>
          </a:p>
        </p:txBody>
      </p:sp>
      <p:sp>
        <p:nvSpPr>
          <p:cNvPr id="9" name="Sottotitolo 2">
            <a:extLst>
              <a:ext uri="{FF2B5EF4-FFF2-40B4-BE49-F238E27FC236}">
                <a16:creationId xmlns:a16="http://schemas.microsoft.com/office/drawing/2014/main" id="{9BD80AD0-8201-4833-97DD-559974CBB3CB}"/>
              </a:ext>
            </a:extLst>
          </p:cNvPr>
          <p:cNvSpPr txBox="1">
            <a:spLocks/>
          </p:cNvSpPr>
          <p:nvPr/>
        </p:nvSpPr>
        <p:spPr>
          <a:xfrm>
            <a:off x="730307" y="5417422"/>
            <a:ext cx="376648" cy="235291"/>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lvl="1" algn="just">
              <a:lnSpc>
                <a:spcPct val="105000"/>
              </a:lnSpc>
              <a:spcBef>
                <a:spcPts val="1200"/>
              </a:spcBef>
              <a:buClr>
                <a:srgbClr val="C00000"/>
              </a:buClr>
              <a:defRPr/>
            </a:pPr>
            <a:r>
              <a:rPr lang="it-IT" sz="1800" baseline="30000" dirty="0">
                <a:solidFill>
                  <a:schemeClr val="tx1">
                    <a:lumMod val="95000"/>
                    <a:lumOff val="5000"/>
                  </a:schemeClr>
                </a:solidFill>
                <a:latin typeface="Abadi" panose="020B0604020104020204" pitchFamily="34" charset="0"/>
                <a:cs typeface="Times" panose="02020603050405020304" pitchFamily="18" charset="0"/>
              </a:rPr>
              <a:t>1 </a:t>
            </a:r>
            <a:endParaRPr lang="it-IT" sz="1800" dirty="0">
              <a:solidFill>
                <a:schemeClr val="tx1">
                  <a:lumMod val="95000"/>
                  <a:lumOff val="5000"/>
                </a:schemeClr>
              </a:solidFill>
              <a:latin typeface="Abadi" panose="020B0604020104020204" pitchFamily="34" charset="0"/>
              <a:cs typeface="Times" panose="02020603050405020304" pitchFamily="18" charset="0"/>
            </a:endParaRPr>
          </a:p>
        </p:txBody>
      </p:sp>
      <p:sp>
        <p:nvSpPr>
          <p:cNvPr id="11" name="Sottotitolo 2">
            <a:extLst>
              <a:ext uri="{FF2B5EF4-FFF2-40B4-BE49-F238E27FC236}">
                <a16:creationId xmlns:a16="http://schemas.microsoft.com/office/drawing/2014/main" id="{10BB1CDC-05F3-45E8-B007-E738C5FA9BF4}"/>
              </a:ext>
            </a:extLst>
          </p:cNvPr>
          <p:cNvSpPr txBox="1">
            <a:spLocks/>
          </p:cNvSpPr>
          <p:nvPr/>
        </p:nvSpPr>
        <p:spPr>
          <a:xfrm>
            <a:off x="918631" y="5535068"/>
            <a:ext cx="10220717" cy="103554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defRPr/>
            </a:pPr>
            <a:r>
              <a:rPr lang="it-IT" sz="1600" dirty="0">
                <a:solidFill>
                  <a:schemeClr val="tx1">
                    <a:lumMod val="95000"/>
                    <a:lumOff val="5000"/>
                  </a:schemeClr>
                </a:solidFill>
                <a:latin typeface="Abadi" panose="020B0604020104020204" pitchFamily="34" charset="0"/>
                <a:cs typeface="Times" panose="02020603050405020304" pitchFamily="18" charset="0"/>
              </a:rPr>
              <a:t>Come vedremo meglio </a:t>
            </a:r>
            <a:r>
              <a:rPr lang="it-IT" sz="1600" i="1" dirty="0">
                <a:solidFill>
                  <a:schemeClr val="tx1">
                    <a:lumMod val="95000"/>
                    <a:lumOff val="5000"/>
                  </a:schemeClr>
                </a:solidFill>
                <a:latin typeface="Abadi" panose="020B0604020104020204" pitchFamily="34" charset="0"/>
                <a:cs typeface="Times" panose="02020603050405020304" pitchFamily="18" charset="0"/>
              </a:rPr>
              <a:t>infra</a:t>
            </a:r>
            <a:r>
              <a:rPr lang="it-IT" sz="1600" dirty="0">
                <a:solidFill>
                  <a:schemeClr val="tx1">
                    <a:lumMod val="95000"/>
                    <a:lumOff val="5000"/>
                  </a:schemeClr>
                </a:solidFill>
                <a:latin typeface="Abadi" panose="020B0604020104020204" pitchFamily="34" charset="0"/>
                <a:cs typeface="Times" panose="02020603050405020304" pitchFamily="18" charset="0"/>
              </a:rPr>
              <a:t>, FIO  - oltre a garantire l’onere concordatario assunto - si impegna ad eseguire integralmente il concordato (pagamento/soddisfacimento dell’onere) </a:t>
            </a:r>
            <a:r>
              <a:rPr lang="it-IT" sz="1600" u="sng" dirty="0">
                <a:solidFill>
                  <a:schemeClr val="tx1">
                    <a:lumMod val="95000"/>
                    <a:lumOff val="5000"/>
                  </a:schemeClr>
                </a:solidFill>
                <a:latin typeface="Abadi" panose="020B0604020104020204" pitchFamily="34" charset="0"/>
                <a:cs typeface="Times" panose="02020603050405020304" pitchFamily="18" charset="0"/>
              </a:rPr>
              <a:t>entro qualche mese dal passaggio in giudicato del decreto di omologa</a:t>
            </a:r>
            <a:r>
              <a:rPr lang="it-IT" sz="1600" dirty="0">
                <a:solidFill>
                  <a:schemeClr val="tx1">
                    <a:lumMod val="95000"/>
                    <a:lumOff val="5000"/>
                  </a:schemeClr>
                </a:solidFill>
                <a:latin typeface="Abadi" panose="020B0604020104020204" pitchFamily="34" charset="0"/>
                <a:cs typeface="Times" panose="02020603050405020304" pitchFamily="18" charset="0"/>
              </a:rPr>
              <a:t>.</a:t>
            </a:r>
          </a:p>
        </p:txBody>
      </p:sp>
      <p:cxnSp>
        <p:nvCxnSpPr>
          <p:cNvPr id="5" name="Connettore diritto 4">
            <a:extLst>
              <a:ext uri="{FF2B5EF4-FFF2-40B4-BE49-F238E27FC236}">
                <a16:creationId xmlns:a16="http://schemas.microsoft.com/office/drawing/2014/main" id="{7FD7A9D4-D47E-40C4-AC89-5D8351643B8F}"/>
              </a:ext>
            </a:extLst>
          </p:cNvPr>
          <p:cNvCxnSpPr>
            <a:cxnSpLocks/>
          </p:cNvCxnSpPr>
          <p:nvPr/>
        </p:nvCxnSpPr>
        <p:spPr>
          <a:xfrm>
            <a:off x="1068741" y="5417422"/>
            <a:ext cx="9920496" cy="0"/>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94692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olo 1">
            <a:extLst>
              <a:ext uri="{FF2B5EF4-FFF2-40B4-BE49-F238E27FC236}">
                <a16:creationId xmlns:a16="http://schemas.microsoft.com/office/drawing/2014/main" id="{13A914DC-9CEC-4A58-A8DC-8E9940F70354}"/>
              </a:ext>
            </a:extLst>
          </p:cNvPr>
          <p:cNvSpPr txBox="1">
            <a:spLocks/>
          </p:cNvSpPr>
          <p:nvPr/>
        </p:nvSpPr>
        <p:spPr>
          <a:xfrm>
            <a:off x="839416" y="423737"/>
            <a:ext cx="10204176" cy="103554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t-IT" sz="2800" b="1" dirty="0">
                <a:solidFill>
                  <a:schemeClr val="tx2"/>
                </a:solidFill>
                <a:latin typeface="Aptos Black" panose="020B0004020202020204" pitchFamily="34" charset="0"/>
                <a:cs typeface="Times" panose="02020603050405020304" pitchFamily="18" charset="0"/>
              </a:rPr>
              <a:t>Valutazioni e iniziative sottese al concordato: </a:t>
            </a:r>
            <a:r>
              <a:rPr lang="it-IT" sz="2800" b="1" u="sng" dirty="0">
                <a:solidFill>
                  <a:schemeClr val="tx2"/>
                </a:solidFill>
                <a:effectLst>
                  <a:outerShdw blurRad="38100" dist="38100" dir="2700000" algn="tl">
                    <a:srgbClr val="000000">
                      <a:alpha val="43137"/>
                    </a:srgbClr>
                  </a:outerShdw>
                </a:effectLst>
                <a:latin typeface="Aptos Black" panose="020B0004020202020204" pitchFamily="34" charset="0"/>
                <a:cs typeface="Times" panose="02020603050405020304" pitchFamily="18" charset="0"/>
              </a:rPr>
              <a:t>immobiliare</a:t>
            </a:r>
          </a:p>
        </p:txBody>
      </p:sp>
      <p:sp>
        <p:nvSpPr>
          <p:cNvPr id="15" name="Sottotitolo 2">
            <a:extLst>
              <a:ext uri="{FF2B5EF4-FFF2-40B4-BE49-F238E27FC236}">
                <a16:creationId xmlns:a16="http://schemas.microsoft.com/office/drawing/2014/main" id="{D132E8C0-98B9-47A0-9FC1-A95703FA8789}"/>
              </a:ext>
            </a:extLst>
          </p:cNvPr>
          <p:cNvSpPr txBox="1">
            <a:spLocks/>
          </p:cNvSpPr>
          <p:nvPr/>
        </p:nvSpPr>
        <p:spPr>
          <a:xfrm>
            <a:off x="4006974" y="1700808"/>
            <a:ext cx="7035824" cy="432047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defRPr/>
            </a:pPr>
            <a:r>
              <a:rPr lang="it-IT" sz="1900" dirty="0">
                <a:solidFill>
                  <a:schemeClr val="tx1">
                    <a:lumMod val="95000"/>
                    <a:lumOff val="5000"/>
                  </a:schemeClr>
                </a:solidFill>
                <a:latin typeface="Abadi" panose="020B0604020104020204" pitchFamily="34" charset="0"/>
                <a:cs typeface="Times" panose="02020603050405020304" pitchFamily="18" charset="0"/>
              </a:rPr>
              <a:t>Quando possibile, FIO affronta la complessità legata agli attivi immobiliari in capo alle procedure concorsuali.</a:t>
            </a:r>
          </a:p>
          <a:p>
            <a:pPr algn="just">
              <a:defRPr/>
            </a:pPr>
            <a:r>
              <a:rPr lang="it-IT" sz="1900" dirty="0">
                <a:solidFill>
                  <a:schemeClr val="tx1">
                    <a:lumMod val="95000"/>
                    <a:lumOff val="5000"/>
                  </a:schemeClr>
                </a:solidFill>
                <a:latin typeface="Abadi" panose="020B0604020104020204" pitchFamily="34" charset="0"/>
                <a:cs typeface="Times" panose="02020603050405020304" pitchFamily="18" charset="0"/>
              </a:rPr>
              <a:t>Si tratta di </a:t>
            </a:r>
            <a:r>
              <a:rPr lang="it-IT" sz="1900" i="1" dirty="0">
                <a:solidFill>
                  <a:schemeClr val="tx1">
                    <a:lumMod val="95000"/>
                    <a:lumOff val="5000"/>
                  </a:schemeClr>
                </a:solidFill>
                <a:latin typeface="Abadi" panose="020B0604020104020204" pitchFamily="34" charset="0"/>
                <a:cs typeface="Times" panose="02020603050405020304" pitchFamily="18" charset="0"/>
              </a:rPr>
              <a:t>asset </a:t>
            </a:r>
            <a:r>
              <a:rPr lang="it-IT" sz="1900" dirty="0">
                <a:solidFill>
                  <a:schemeClr val="tx1">
                    <a:lumMod val="95000"/>
                    <a:lumOff val="5000"/>
                  </a:schemeClr>
                </a:solidFill>
                <a:latin typeface="Abadi" panose="020B0604020104020204" pitchFamily="34" charset="0"/>
                <a:cs typeface="Times" panose="02020603050405020304" pitchFamily="18" charset="0"/>
              </a:rPr>
              <a:t>che, con discreta frequenza, sono caratterizzati da problematiche di natura autorizzativa, ambientale, da uno stato di conservazione in forte deterioramento, etc. </a:t>
            </a:r>
          </a:p>
          <a:p>
            <a:pPr algn="just">
              <a:defRPr/>
            </a:pPr>
            <a:r>
              <a:rPr lang="it-IT" sz="1900" dirty="0">
                <a:solidFill>
                  <a:schemeClr val="tx1">
                    <a:lumMod val="95000"/>
                    <a:lumOff val="5000"/>
                  </a:schemeClr>
                </a:solidFill>
                <a:latin typeface="Abadi" panose="020B0604020104020204" pitchFamily="34" charset="0"/>
                <a:cs typeface="Times" panose="02020603050405020304" pitchFamily="18" charset="0"/>
              </a:rPr>
              <a:t>A fronte di tali caratteristiche, spesso di tratta di</a:t>
            </a:r>
            <a:r>
              <a:rPr lang="it-IT" sz="1900" i="1" dirty="0">
                <a:solidFill>
                  <a:schemeClr val="tx1">
                    <a:lumMod val="95000"/>
                    <a:lumOff val="5000"/>
                  </a:schemeClr>
                </a:solidFill>
                <a:latin typeface="Abadi" panose="020B0604020104020204" pitchFamily="34" charset="0"/>
                <a:cs typeface="Times" panose="02020603050405020304" pitchFamily="18" charset="0"/>
              </a:rPr>
              <a:t> asset </a:t>
            </a:r>
            <a:r>
              <a:rPr lang="it-IT" sz="1900" dirty="0">
                <a:solidFill>
                  <a:schemeClr val="tx1">
                    <a:lumMod val="95000"/>
                    <a:lumOff val="5000"/>
                  </a:schemeClr>
                </a:solidFill>
                <a:latin typeface="Abadi" panose="020B0604020104020204" pitchFamily="34" charset="0"/>
                <a:cs typeface="Times" panose="02020603050405020304" pitchFamily="18" charset="0"/>
              </a:rPr>
              <a:t>poco appetibili nell’ambito del mercato di riferimento, con conseguente aggravio di tempi e costi di liquidazione in capo alla procedura.</a:t>
            </a:r>
            <a:endParaRPr lang="it-IT" sz="1900" i="1" dirty="0">
              <a:solidFill>
                <a:schemeClr val="tx1">
                  <a:lumMod val="95000"/>
                  <a:lumOff val="5000"/>
                </a:schemeClr>
              </a:solidFill>
              <a:latin typeface="Abadi" panose="020B0604020104020204" pitchFamily="34" charset="0"/>
              <a:cs typeface="Times" panose="02020603050405020304" pitchFamily="18" charset="0"/>
            </a:endParaRPr>
          </a:p>
          <a:p>
            <a:pPr algn="just">
              <a:defRPr/>
            </a:pPr>
            <a:r>
              <a:rPr lang="it-IT" sz="1900" dirty="0">
                <a:solidFill>
                  <a:schemeClr val="tx1">
                    <a:lumMod val="95000"/>
                    <a:lumOff val="5000"/>
                  </a:schemeClr>
                </a:solidFill>
                <a:latin typeface="Abadi" panose="020B0604020104020204" pitchFamily="34" charset="0"/>
                <a:cs typeface="Times" panose="02020603050405020304" pitchFamily="18" charset="0"/>
              </a:rPr>
              <a:t>L’obiettivo è quello di addivenire, all’esito dell’intervento concordatario, ad una pronta (e </a:t>
            </a:r>
            <a:r>
              <a:rPr lang="it-IT" sz="1900" u="sng" dirty="0">
                <a:solidFill>
                  <a:schemeClr val="tx1">
                    <a:lumMod val="95000"/>
                    <a:lumOff val="5000"/>
                  </a:schemeClr>
                </a:solidFill>
                <a:latin typeface="Abadi" panose="020B0604020104020204" pitchFamily="34" charset="0"/>
                <a:cs typeface="Times" panose="02020603050405020304" pitchFamily="18" charset="0"/>
              </a:rPr>
              <a:t>preventivamente organizzata</a:t>
            </a:r>
            <a:r>
              <a:rPr lang="it-IT" sz="1900" dirty="0">
                <a:solidFill>
                  <a:schemeClr val="tx1">
                    <a:lumMod val="95000"/>
                    <a:lumOff val="5000"/>
                  </a:schemeClr>
                </a:solidFill>
                <a:latin typeface="Abadi" panose="020B0604020104020204" pitchFamily="34" charset="0"/>
                <a:cs typeface="Times" panose="02020603050405020304" pitchFamily="18" charset="0"/>
              </a:rPr>
              <a:t>) gestione privatistica degli immobili in discorso, per ottenere una valorizzazione di portafoglio che si auspica positiva, con la finalità ultima di rivendita degli stessi immobili sul mercato </a:t>
            </a:r>
            <a:r>
              <a:rPr lang="it-IT" sz="1900" i="1" dirty="0">
                <a:solidFill>
                  <a:schemeClr val="tx1">
                    <a:lumMod val="95000"/>
                    <a:lumOff val="5000"/>
                  </a:schemeClr>
                </a:solidFill>
                <a:latin typeface="Abadi" panose="020B0604020104020204" pitchFamily="34" charset="0"/>
                <a:cs typeface="Times" panose="02020603050405020304" pitchFamily="18" charset="0"/>
              </a:rPr>
              <a:t>in bonis</a:t>
            </a:r>
            <a:r>
              <a:rPr lang="it-IT" sz="1900" dirty="0">
                <a:solidFill>
                  <a:schemeClr val="tx1">
                    <a:lumMod val="95000"/>
                    <a:lumOff val="5000"/>
                  </a:schemeClr>
                </a:solidFill>
                <a:latin typeface="Abadi" panose="020B0604020104020204" pitchFamily="34" charset="0"/>
                <a:cs typeface="Times" panose="02020603050405020304" pitchFamily="18" charset="0"/>
              </a:rPr>
              <a:t>.</a:t>
            </a:r>
          </a:p>
        </p:txBody>
      </p:sp>
      <p:sp>
        <p:nvSpPr>
          <p:cNvPr id="3" name="Freccia a gallone 2">
            <a:extLst>
              <a:ext uri="{FF2B5EF4-FFF2-40B4-BE49-F238E27FC236}">
                <a16:creationId xmlns:a16="http://schemas.microsoft.com/office/drawing/2014/main" id="{C38B4D58-8FFC-4547-985F-1BC6BC13796F}"/>
              </a:ext>
            </a:extLst>
          </p:cNvPr>
          <p:cNvSpPr/>
          <p:nvPr/>
        </p:nvSpPr>
        <p:spPr>
          <a:xfrm>
            <a:off x="3359696" y="3320986"/>
            <a:ext cx="288032" cy="504055"/>
          </a:xfrm>
          <a:prstGeom prst="chevron">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Rettangolo 1">
            <a:extLst>
              <a:ext uri="{FF2B5EF4-FFF2-40B4-BE49-F238E27FC236}">
                <a16:creationId xmlns:a16="http://schemas.microsoft.com/office/drawing/2014/main" id="{5D22D781-6310-A396-B6EA-451E263CD8B7}"/>
              </a:ext>
            </a:extLst>
          </p:cNvPr>
          <p:cNvSpPr/>
          <p:nvPr/>
        </p:nvSpPr>
        <p:spPr bwMode="auto">
          <a:xfrm>
            <a:off x="695400" y="1596008"/>
            <a:ext cx="2304256" cy="4425279"/>
          </a:xfrm>
          <a:prstGeom prst="rect">
            <a:avLst/>
          </a:prstGeom>
          <a:solidFill>
            <a:schemeClr val="tx2">
              <a:lumMod val="50000"/>
              <a:alpha val="9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t-IT" sz="2400" dirty="0">
                <a:solidFill>
                  <a:schemeClr val="bg1"/>
                </a:solidFill>
                <a:latin typeface="Abadi" panose="020B0604020104020204" pitchFamily="34" charset="0"/>
                <a:cs typeface="Times" panose="02020603050405020304" pitchFamily="18" charset="0"/>
              </a:rPr>
              <a:t>Iniziativa di tipo immobiliare</a:t>
            </a:r>
          </a:p>
        </p:txBody>
      </p:sp>
    </p:spTree>
    <p:extLst>
      <p:ext uri="{BB962C8B-B14F-4D97-AF65-F5344CB8AC3E}">
        <p14:creationId xmlns:p14="http://schemas.microsoft.com/office/powerpoint/2010/main" val="12238519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olo 1">
            <a:extLst>
              <a:ext uri="{FF2B5EF4-FFF2-40B4-BE49-F238E27FC236}">
                <a16:creationId xmlns:a16="http://schemas.microsoft.com/office/drawing/2014/main" id="{13A914DC-9CEC-4A58-A8DC-8E9940F70354}"/>
              </a:ext>
            </a:extLst>
          </p:cNvPr>
          <p:cNvSpPr txBox="1">
            <a:spLocks/>
          </p:cNvSpPr>
          <p:nvPr/>
        </p:nvSpPr>
        <p:spPr>
          <a:xfrm>
            <a:off x="839416" y="423737"/>
            <a:ext cx="10204176" cy="103554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t-IT" sz="2800" b="1" dirty="0">
                <a:solidFill>
                  <a:schemeClr val="tx2"/>
                </a:solidFill>
                <a:latin typeface="Aptos Black" panose="020B0004020202020204" pitchFamily="34" charset="0"/>
                <a:cs typeface="Times" panose="02020603050405020304" pitchFamily="18" charset="0"/>
              </a:rPr>
              <a:t>Valutazioni e iniziative sottese al concordato: </a:t>
            </a:r>
            <a:r>
              <a:rPr lang="it-IT" sz="2800" b="1" u="sng" dirty="0">
                <a:solidFill>
                  <a:schemeClr val="tx2"/>
                </a:solidFill>
                <a:effectLst>
                  <a:outerShdw blurRad="38100" dist="38100" dir="2700000" algn="tl">
                    <a:srgbClr val="000000">
                      <a:alpha val="43137"/>
                    </a:srgbClr>
                  </a:outerShdw>
                </a:effectLst>
                <a:latin typeface="Aptos Black" panose="020B0004020202020204" pitchFamily="34" charset="0"/>
                <a:cs typeface="Times" panose="02020603050405020304" pitchFamily="18" charset="0"/>
              </a:rPr>
              <a:t>industriale</a:t>
            </a:r>
          </a:p>
        </p:txBody>
      </p:sp>
      <p:sp>
        <p:nvSpPr>
          <p:cNvPr id="15" name="Sottotitolo 2">
            <a:extLst>
              <a:ext uri="{FF2B5EF4-FFF2-40B4-BE49-F238E27FC236}">
                <a16:creationId xmlns:a16="http://schemas.microsoft.com/office/drawing/2014/main" id="{D132E8C0-98B9-47A0-9FC1-A95703FA8789}"/>
              </a:ext>
            </a:extLst>
          </p:cNvPr>
          <p:cNvSpPr txBox="1">
            <a:spLocks/>
          </p:cNvSpPr>
          <p:nvPr/>
        </p:nvSpPr>
        <p:spPr>
          <a:xfrm>
            <a:off x="4007768" y="1596008"/>
            <a:ext cx="6912768" cy="449728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defRPr/>
            </a:pPr>
            <a:r>
              <a:rPr lang="it-IT" sz="1900" dirty="0">
                <a:solidFill>
                  <a:schemeClr val="tx1">
                    <a:lumMod val="95000"/>
                    <a:lumOff val="5000"/>
                  </a:schemeClr>
                </a:solidFill>
                <a:latin typeface="Abadi" panose="020B0604020104020204" pitchFamily="34" charset="0"/>
                <a:cs typeface="Times" panose="02020603050405020304" pitchFamily="18" charset="0"/>
              </a:rPr>
              <a:t>In questo caso, il </a:t>
            </a:r>
            <a:r>
              <a:rPr lang="it-IT" sz="1900" i="1" dirty="0">
                <a:solidFill>
                  <a:schemeClr val="tx1">
                    <a:lumMod val="95000"/>
                    <a:lumOff val="5000"/>
                  </a:schemeClr>
                </a:solidFill>
                <a:latin typeface="Abadi" panose="020B0604020104020204" pitchFamily="34" charset="0"/>
                <a:cs typeface="Times" panose="02020603050405020304" pitchFamily="18" charset="0"/>
              </a:rPr>
              <a:t>focus </a:t>
            </a:r>
            <a:r>
              <a:rPr lang="it-IT" sz="1900" dirty="0">
                <a:solidFill>
                  <a:schemeClr val="tx1">
                    <a:lumMod val="95000"/>
                    <a:lumOff val="5000"/>
                  </a:schemeClr>
                </a:solidFill>
                <a:latin typeface="Abadi" panose="020B0604020104020204" pitchFamily="34" charset="0"/>
                <a:cs typeface="Times" panose="02020603050405020304" pitchFamily="18" charset="0"/>
              </a:rPr>
              <a:t>dell’intervento concordatario ha ad oggetto i diritti di proprietà intellettuale (come marchi, brevetti e modelli), ma può riguardare anche l’acquisizione di avviamento, contatti, commesse della società in liquidazione, con l’obiettivo di conseguire il riposizionamento imprenditoriale nel mercato di riferimento.</a:t>
            </a:r>
          </a:p>
          <a:p>
            <a:pPr lvl="0" algn="just">
              <a:defRPr/>
            </a:pPr>
            <a:r>
              <a:rPr lang="it-IT" sz="1900" dirty="0">
                <a:solidFill>
                  <a:schemeClr val="tx1">
                    <a:lumMod val="95000"/>
                    <a:lumOff val="5000"/>
                  </a:schemeClr>
                </a:solidFill>
                <a:latin typeface="Abadi" panose="020B0604020104020204" pitchFamily="34" charset="0"/>
                <a:cs typeface="Times" panose="02020603050405020304" pitchFamily="18" charset="0"/>
              </a:rPr>
              <a:t>FIO affronta la complessità legata ad aziende insolventi, rispetto alle quali è stato disposto l’</a:t>
            </a:r>
            <a:r>
              <a:rPr lang="it-IT" sz="1900" i="1" dirty="0">
                <a:solidFill>
                  <a:schemeClr val="tx1">
                    <a:lumMod val="95000"/>
                    <a:lumOff val="5000"/>
                  </a:schemeClr>
                </a:solidFill>
                <a:latin typeface="Abadi" panose="020B0604020104020204" pitchFamily="34" charset="0"/>
                <a:cs typeface="Times" panose="02020603050405020304" pitchFamily="18" charset="0"/>
              </a:rPr>
              <a:t>esercizio provvisorio</a:t>
            </a:r>
            <a:r>
              <a:rPr lang="it-IT" sz="1900" dirty="0">
                <a:solidFill>
                  <a:schemeClr val="tx1">
                    <a:lumMod val="95000"/>
                    <a:lumOff val="5000"/>
                  </a:schemeClr>
                </a:solidFill>
                <a:latin typeface="Abadi" panose="020B0604020104020204" pitchFamily="34" charset="0"/>
                <a:cs typeface="Times" panose="02020603050405020304" pitchFamily="18" charset="0"/>
              </a:rPr>
              <a:t> o, viceversa, ancora «</a:t>
            </a:r>
            <a:r>
              <a:rPr lang="it-IT" sz="1900" i="1" dirty="0">
                <a:solidFill>
                  <a:schemeClr val="tx1">
                    <a:lumMod val="95000"/>
                    <a:lumOff val="5000"/>
                  </a:schemeClr>
                </a:solidFill>
                <a:latin typeface="Abadi" panose="020B0604020104020204" pitchFamily="34" charset="0"/>
                <a:cs typeface="Times" panose="02020603050405020304" pitchFamily="18" charset="0"/>
              </a:rPr>
              <a:t>vive</a:t>
            </a:r>
            <a:r>
              <a:rPr lang="it-IT" sz="1900" dirty="0">
                <a:solidFill>
                  <a:schemeClr val="tx1">
                    <a:lumMod val="95000"/>
                    <a:lumOff val="5000"/>
                  </a:schemeClr>
                </a:solidFill>
                <a:latin typeface="Abadi" panose="020B0604020104020204" pitchFamily="34" charset="0"/>
                <a:cs typeface="Times" panose="02020603050405020304" pitchFamily="18" charset="0"/>
              </a:rPr>
              <a:t>» in quanto già condotte in affitto prima dell’apertura della liquidazione concorsuale. Laddove vi siano le condizioni, l’obiettivo di FIO è intervenire per consolidare la ripartenza in ambiente privatistico e, così, consentire la (</a:t>
            </a:r>
            <a:r>
              <a:rPr lang="it-IT" sz="1900" dirty="0" err="1">
                <a:solidFill>
                  <a:schemeClr val="tx1">
                    <a:lumMod val="95000"/>
                    <a:lumOff val="5000"/>
                  </a:schemeClr>
                </a:solidFill>
                <a:latin typeface="Abadi" panose="020B0604020104020204" pitchFamily="34" charset="0"/>
                <a:cs typeface="Times" panose="02020603050405020304" pitchFamily="18" charset="0"/>
              </a:rPr>
              <a:t>ri</a:t>
            </a:r>
            <a:r>
              <a:rPr lang="it-IT" sz="1900" dirty="0">
                <a:solidFill>
                  <a:schemeClr val="tx1">
                    <a:lumMod val="95000"/>
                    <a:lumOff val="5000"/>
                  </a:schemeClr>
                </a:solidFill>
                <a:latin typeface="Abadi" panose="020B0604020104020204" pitchFamily="34" charset="0"/>
                <a:cs typeface="Times" panose="02020603050405020304" pitchFamily="18" charset="0"/>
              </a:rPr>
              <a:t>)valorizzazione dell’azienda sul mercato (</a:t>
            </a:r>
            <a:r>
              <a:rPr lang="it-IT" sz="1900"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di certo assume grande rilevanza, in questi casi, la possibilità di assicurare </a:t>
            </a:r>
            <a:r>
              <a:rPr lang="it-IT" sz="1900" u="sng" dirty="0">
                <a:solidFill>
                  <a:schemeClr val="tx1">
                    <a:lumMod val="95000"/>
                    <a:lumOff val="5000"/>
                  </a:schemeClr>
                </a:solidFill>
                <a:effectLst>
                  <a:outerShdw blurRad="38100" dist="38100" dir="2700000" algn="tl">
                    <a:srgbClr val="000000">
                      <a:alpha val="43137"/>
                    </a:srgbClr>
                  </a:outerShdw>
                </a:effectLst>
                <a:latin typeface="Abadi" panose="020B0604020104020204" pitchFamily="34" charset="0"/>
                <a:cs typeface="Times" panose="02020603050405020304" pitchFamily="18" charset="0"/>
              </a:rPr>
              <a:t>continuità di lavoro sul territorio</a:t>
            </a:r>
            <a:r>
              <a:rPr lang="it-IT" sz="1900" dirty="0">
                <a:solidFill>
                  <a:schemeClr val="tx1">
                    <a:lumMod val="95000"/>
                    <a:lumOff val="5000"/>
                  </a:schemeClr>
                </a:solidFill>
                <a:latin typeface="Abadi" panose="020B0604020104020204" pitchFamily="34" charset="0"/>
                <a:cs typeface="Times" panose="02020603050405020304" pitchFamily="18" charset="0"/>
              </a:rPr>
              <a:t>).</a:t>
            </a:r>
          </a:p>
        </p:txBody>
      </p:sp>
      <p:sp>
        <p:nvSpPr>
          <p:cNvPr id="3" name="Freccia a gallone 2">
            <a:extLst>
              <a:ext uri="{FF2B5EF4-FFF2-40B4-BE49-F238E27FC236}">
                <a16:creationId xmlns:a16="http://schemas.microsoft.com/office/drawing/2014/main" id="{C38B4D58-8FFC-4547-985F-1BC6BC13796F}"/>
              </a:ext>
            </a:extLst>
          </p:cNvPr>
          <p:cNvSpPr/>
          <p:nvPr/>
        </p:nvSpPr>
        <p:spPr>
          <a:xfrm>
            <a:off x="3359696" y="3320986"/>
            <a:ext cx="288032" cy="504055"/>
          </a:xfrm>
          <a:prstGeom prst="chevron">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Rettangolo 1">
            <a:extLst>
              <a:ext uri="{FF2B5EF4-FFF2-40B4-BE49-F238E27FC236}">
                <a16:creationId xmlns:a16="http://schemas.microsoft.com/office/drawing/2014/main" id="{5D22D781-6310-A396-B6EA-451E263CD8B7}"/>
              </a:ext>
            </a:extLst>
          </p:cNvPr>
          <p:cNvSpPr/>
          <p:nvPr/>
        </p:nvSpPr>
        <p:spPr bwMode="auto">
          <a:xfrm>
            <a:off x="695400" y="1596008"/>
            <a:ext cx="2304256" cy="4425280"/>
          </a:xfrm>
          <a:prstGeom prst="rect">
            <a:avLst/>
          </a:prstGeom>
          <a:solidFill>
            <a:schemeClr val="tx2">
              <a:lumMod val="50000"/>
              <a:alpha val="9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t-IT" sz="2400" dirty="0">
                <a:solidFill>
                  <a:schemeClr val="bg1"/>
                </a:solidFill>
                <a:latin typeface="Abadi" panose="020B0604020104020204" pitchFamily="34" charset="0"/>
                <a:cs typeface="Times" panose="02020603050405020304" pitchFamily="18" charset="0"/>
              </a:rPr>
              <a:t>Iniziativa di tipo industriale</a:t>
            </a:r>
          </a:p>
        </p:txBody>
      </p:sp>
    </p:spTree>
    <p:extLst>
      <p:ext uri="{BB962C8B-B14F-4D97-AF65-F5344CB8AC3E}">
        <p14:creationId xmlns:p14="http://schemas.microsoft.com/office/powerpoint/2010/main" val="3741137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olo 1">
            <a:extLst>
              <a:ext uri="{FF2B5EF4-FFF2-40B4-BE49-F238E27FC236}">
                <a16:creationId xmlns:a16="http://schemas.microsoft.com/office/drawing/2014/main" id="{13A914DC-9CEC-4A58-A8DC-8E9940F70354}"/>
              </a:ext>
            </a:extLst>
          </p:cNvPr>
          <p:cNvSpPr txBox="1">
            <a:spLocks/>
          </p:cNvSpPr>
          <p:nvPr/>
        </p:nvSpPr>
        <p:spPr>
          <a:xfrm>
            <a:off x="839416" y="423737"/>
            <a:ext cx="10204176" cy="103554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t-IT" sz="2800" b="1" dirty="0">
                <a:solidFill>
                  <a:schemeClr val="tx2"/>
                </a:solidFill>
                <a:latin typeface="Aptos Black" panose="020B0004020202020204" pitchFamily="34" charset="0"/>
                <a:cs typeface="Times" panose="02020603050405020304" pitchFamily="18" charset="0"/>
              </a:rPr>
              <a:t>Valutazioni e iniziative sottese al concordato: </a:t>
            </a:r>
            <a:r>
              <a:rPr lang="it-IT" sz="2800" b="1" u="sng" dirty="0">
                <a:solidFill>
                  <a:schemeClr val="tx2"/>
                </a:solidFill>
                <a:effectLst>
                  <a:outerShdw blurRad="38100" dist="38100" dir="2700000" algn="tl">
                    <a:srgbClr val="000000">
                      <a:alpha val="43137"/>
                    </a:srgbClr>
                  </a:outerShdw>
                </a:effectLst>
                <a:latin typeface="Aptos Black" panose="020B0004020202020204" pitchFamily="34" charset="0"/>
                <a:cs typeface="Times" panose="02020603050405020304" pitchFamily="18" charset="0"/>
              </a:rPr>
              <a:t>«cartolare» </a:t>
            </a:r>
          </a:p>
        </p:txBody>
      </p:sp>
      <p:sp>
        <p:nvSpPr>
          <p:cNvPr id="15" name="Sottotitolo 2">
            <a:extLst>
              <a:ext uri="{FF2B5EF4-FFF2-40B4-BE49-F238E27FC236}">
                <a16:creationId xmlns:a16="http://schemas.microsoft.com/office/drawing/2014/main" id="{D132E8C0-98B9-47A0-9FC1-A95703FA8789}"/>
              </a:ext>
            </a:extLst>
          </p:cNvPr>
          <p:cNvSpPr txBox="1">
            <a:spLocks/>
          </p:cNvSpPr>
          <p:nvPr/>
        </p:nvSpPr>
        <p:spPr>
          <a:xfrm>
            <a:off x="4007768" y="1596008"/>
            <a:ext cx="7035824" cy="442528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defRPr/>
            </a:pPr>
            <a:r>
              <a:rPr lang="it-IT" sz="1800" dirty="0">
                <a:solidFill>
                  <a:schemeClr val="tx1">
                    <a:lumMod val="95000"/>
                    <a:lumOff val="5000"/>
                  </a:schemeClr>
                </a:solidFill>
                <a:latin typeface="Abadi" panose="020B0604020104020204" pitchFamily="34" charset="0"/>
                <a:cs typeface="Times" panose="02020603050405020304" pitchFamily="18" charset="0"/>
              </a:rPr>
              <a:t>È finalizzata all’acquisizione di crediti commerciali, fiscali o di altra natura, oltre che di contenziosi attivi e/o passivi (i c.d. «</a:t>
            </a:r>
            <a:r>
              <a:rPr lang="it-IT" sz="1800" b="1" dirty="0">
                <a:solidFill>
                  <a:schemeClr val="tx1">
                    <a:lumMod val="95000"/>
                    <a:lumOff val="5000"/>
                  </a:schemeClr>
                </a:solidFill>
                <a:latin typeface="Abadi" panose="020B0604020104020204" pitchFamily="34" charset="0"/>
                <a:cs typeface="Times" panose="02020603050405020304" pitchFamily="18" charset="0"/>
              </a:rPr>
              <a:t>Attivi Cartolari</a:t>
            </a:r>
            <a:r>
              <a:rPr lang="it-IT" sz="1800" dirty="0">
                <a:solidFill>
                  <a:schemeClr val="tx1">
                    <a:lumMod val="95000"/>
                    <a:lumOff val="5000"/>
                  </a:schemeClr>
                </a:solidFill>
                <a:latin typeface="Abadi" panose="020B0604020104020204" pitchFamily="34" charset="0"/>
                <a:cs typeface="Times" panose="02020603050405020304" pitchFamily="18" charset="0"/>
              </a:rPr>
              <a:t>»).</a:t>
            </a:r>
          </a:p>
          <a:p>
            <a:pPr algn="just">
              <a:defRPr/>
            </a:pPr>
            <a:r>
              <a:rPr lang="it-IT" sz="1800" dirty="0">
                <a:solidFill>
                  <a:schemeClr val="tx1">
                    <a:lumMod val="95000"/>
                    <a:lumOff val="5000"/>
                  </a:schemeClr>
                </a:solidFill>
                <a:latin typeface="Abadi" panose="020B0604020104020204" pitchFamily="34" charset="0"/>
                <a:cs typeface="Times" panose="02020603050405020304" pitchFamily="18" charset="0"/>
              </a:rPr>
              <a:t>FIO ha consolidato una specifica competenza nella valorizzazione e  gestione </a:t>
            </a:r>
            <a:r>
              <a:rPr lang="it-IT" sz="1800" i="1" dirty="0">
                <a:solidFill>
                  <a:schemeClr val="tx1">
                    <a:lumMod val="95000"/>
                    <a:lumOff val="5000"/>
                  </a:schemeClr>
                </a:solidFill>
                <a:latin typeface="Abadi" panose="020B0604020104020204" pitchFamily="34" charset="0"/>
                <a:cs typeface="Times" panose="02020603050405020304" pitchFamily="18" charset="0"/>
              </a:rPr>
              <a:t>in house</a:t>
            </a:r>
            <a:r>
              <a:rPr lang="it-IT" sz="1800" dirty="0">
                <a:solidFill>
                  <a:schemeClr val="tx1">
                    <a:lumMod val="95000"/>
                    <a:lumOff val="5000"/>
                  </a:schemeClr>
                </a:solidFill>
                <a:latin typeface="Abadi" panose="020B0604020104020204" pitchFamily="34" charset="0"/>
                <a:cs typeface="Times" panose="02020603050405020304" pitchFamily="18" charset="0"/>
              </a:rPr>
              <a:t> degli Attivi Cartolari, che si concreta nelle attività di recupero dei crediti fiscali e commerciali e nella gestione dei contenziosi attivi e/o passivi.</a:t>
            </a:r>
          </a:p>
          <a:p>
            <a:pPr lvl="0" algn="just">
              <a:defRPr/>
            </a:pPr>
            <a:r>
              <a:rPr lang="it-IT" sz="1800" dirty="0">
                <a:solidFill>
                  <a:schemeClr val="tx1">
                    <a:lumMod val="95000"/>
                    <a:lumOff val="5000"/>
                  </a:schemeClr>
                </a:solidFill>
                <a:latin typeface="Abadi" panose="020B0604020104020204" pitchFamily="34" charset="0"/>
                <a:cs typeface="Times" panose="02020603050405020304" pitchFamily="18" charset="0"/>
              </a:rPr>
              <a:t>In tali casi, </a:t>
            </a:r>
            <a:r>
              <a:rPr lang="it-IT" sz="1800" u="sng" dirty="0">
                <a:solidFill>
                  <a:schemeClr val="tx1">
                    <a:lumMod val="95000"/>
                    <a:lumOff val="5000"/>
                  </a:schemeClr>
                </a:solidFill>
                <a:latin typeface="Abadi" panose="020B0604020104020204" pitchFamily="34" charset="0"/>
                <a:cs typeface="Times" panose="02020603050405020304" pitchFamily="18" charset="0"/>
              </a:rPr>
              <a:t>oltre al ristoro a pronti</a:t>
            </a:r>
            <a:r>
              <a:rPr lang="it-IT" sz="1800" dirty="0">
                <a:solidFill>
                  <a:schemeClr val="tx1">
                    <a:lumMod val="95000"/>
                    <a:lumOff val="5000"/>
                  </a:schemeClr>
                </a:solidFill>
                <a:latin typeface="Abadi" panose="020B0604020104020204" pitchFamily="34" charset="0"/>
                <a:cs typeface="Times" panose="02020603050405020304" pitchFamily="18" charset="0"/>
              </a:rPr>
              <a:t>, la proposta concordataria può in alcuni casi prevedere anche un </a:t>
            </a:r>
            <a:r>
              <a:rPr lang="it-IT" sz="1800" i="1" dirty="0" err="1">
                <a:solidFill>
                  <a:schemeClr val="tx1">
                    <a:lumMod val="95000"/>
                    <a:lumOff val="5000"/>
                  </a:schemeClr>
                </a:solidFill>
                <a:latin typeface="Abadi" panose="020B0604020104020204" pitchFamily="34" charset="0"/>
                <a:cs typeface="Times" panose="02020603050405020304" pitchFamily="18" charset="0"/>
              </a:rPr>
              <a:t>earn</a:t>
            </a:r>
            <a:r>
              <a:rPr lang="it-IT" sz="1800" i="1" dirty="0">
                <a:solidFill>
                  <a:schemeClr val="tx1">
                    <a:lumMod val="95000"/>
                    <a:lumOff val="5000"/>
                  </a:schemeClr>
                </a:solidFill>
                <a:latin typeface="Abadi" panose="020B0604020104020204" pitchFamily="34" charset="0"/>
                <a:cs typeface="Times" panose="02020603050405020304" pitchFamily="18" charset="0"/>
              </a:rPr>
              <a:t>-out</a:t>
            </a:r>
            <a:r>
              <a:rPr lang="it-IT" sz="1800" dirty="0">
                <a:solidFill>
                  <a:schemeClr val="tx1">
                    <a:lumMod val="95000"/>
                    <a:lumOff val="5000"/>
                  </a:schemeClr>
                </a:solidFill>
                <a:latin typeface="Abadi" panose="020B0604020104020204" pitchFamily="34" charset="0"/>
                <a:cs typeface="Times" panose="02020603050405020304" pitchFamily="18" charset="0"/>
              </a:rPr>
              <a:t> </a:t>
            </a:r>
            <a:r>
              <a:rPr lang="it-IT" sz="1800" dirty="0">
                <a:solidFill>
                  <a:schemeClr val="tx1"/>
                </a:solidFill>
                <a:latin typeface="Abadi" panose="020B0604020104020204" pitchFamily="34" charset="0"/>
                <a:cs typeface="Times" panose="02020603050405020304" pitchFamily="18" charset="0"/>
              </a:rPr>
              <a:t>(assicurato anche mediante lo strumento del </a:t>
            </a:r>
            <a:r>
              <a:rPr lang="it-IT" sz="1800" i="1" dirty="0">
                <a:solidFill>
                  <a:schemeClr val="tx1"/>
                </a:solidFill>
                <a:latin typeface="Abadi" panose="020B0604020104020204" pitchFamily="34" charset="0"/>
                <a:cs typeface="Times" panose="02020603050405020304" pitchFamily="18" charset="0"/>
              </a:rPr>
              <a:t>trust</a:t>
            </a:r>
            <a:r>
              <a:rPr lang="it-IT" sz="1800" dirty="0">
                <a:solidFill>
                  <a:schemeClr val="tx1"/>
                </a:solidFill>
                <a:latin typeface="Abadi" panose="020B0604020104020204" pitchFamily="34" charset="0"/>
                <a:cs typeface="Times" panose="02020603050405020304" pitchFamily="18" charset="0"/>
              </a:rPr>
              <a:t> di garanzia) </a:t>
            </a:r>
            <a:r>
              <a:rPr lang="it-IT" sz="1800" dirty="0">
                <a:solidFill>
                  <a:schemeClr val="tx1">
                    <a:lumMod val="95000"/>
                    <a:lumOff val="5000"/>
                  </a:schemeClr>
                </a:solidFill>
                <a:latin typeface="Abadi" panose="020B0604020104020204" pitchFamily="34" charset="0"/>
                <a:cs typeface="Times" panose="02020603050405020304" pitchFamily="18" charset="0"/>
              </a:rPr>
              <a:t>in favore dei creditori concorsuali, calcolato in misura percentuale, sulla base di quanto ricavato dalla gestione degli Attivi Cartolari (e, più in particolare, ad esempio dalle azioni di responsabilità a carico degli organi sociali, per concessione abusiva del credito nei confronti delle banche, revocatorie, decreti ingiuntivi, etc.).</a:t>
            </a:r>
          </a:p>
        </p:txBody>
      </p:sp>
      <p:sp>
        <p:nvSpPr>
          <p:cNvPr id="3" name="Freccia a gallone 2">
            <a:extLst>
              <a:ext uri="{FF2B5EF4-FFF2-40B4-BE49-F238E27FC236}">
                <a16:creationId xmlns:a16="http://schemas.microsoft.com/office/drawing/2014/main" id="{C38B4D58-8FFC-4547-985F-1BC6BC13796F}"/>
              </a:ext>
            </a:extLst>
          </p:cNvPr>
          <p:cNvSpPr/>
          <p:nvPr/>
        </p:nvSpPr>
        <p:spPr>
          <a:xfrm>
            <a:off x="3359696" y="3320986"/>
            <a:ext cx="288032" cy="504055"/>
          </a:xfrm>
          <a:prstGeom prst="chevron">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Rettangolo 1">
            <a:extLst>
              <a:ext uri="{FF2B5EF4-FFF2-40B4-BE49-F238E27FC236}">
                <a16:creationId xmlns:a16="http://schemas.microsoft.com/office/drawing/2014/main" id="{5D22D781-6310-A396-B6EA-451E263CD8B7}"/>
              </a:ext>
            </a:extLst>
          </p:cNvPr>
          <p:cNvSpPr/>
          <p:nvPr/>
        </p:nvSpPr>
        <p:spPr bwMode="auto">
          <a:xfrm>
            <a:off x="695400" y="1596009"/>
            <a:ext cx="2304256" cy="4425279"/>
          </a:xfrm>
          <a:prstGeom prst="rect">
            <a:avLst/>
          </a:prstGeom>
          <a:solidFill>
            <a:schemeClr val="tx2">
              <a:lumMod val="50000"/>
              <a:alpha val="9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it-IT" sz="2400" dirty="0">
                <a:solidFill>
                  <a:schemeClr val="bg1"/>
                </a:solidFill>
                <a:latin typeface="Abadi" panose="020B0604020104020204" pitchFamily="34" charset="0"/>
                <a:cs typeface="Times" panose="02020603050405020304" pitchFamily="18" charset="0"/>
              </a:rPr>
              <a:t>Iniziativa di tipo «cartolare»</a:t>
            </a:r>
          </a:p>
        </p:txBody>
      </p:sp>
    </p:spTree>
    <p:extLst>
      <p:ext uri="{BB962C8B-B14F-4D97-AF65-F5344CB8AC3E}">
        <p14:creationId xmlns:p14="http://schemas.microsoft.com/office/powerpoint/2010/main" val="40176031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i Offic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60142</TotalTime>
  <Words>2546</Words>
  <Application>Microsoft Office PowerPoint</Application>
  <PresentationFormat>Widescreen</PresentationFormat>
  <Paragraphs>124</Paragraphs>
  <Slides>14</Slides>
  <Notes>14</Notes>
  <HiddenSlides>0</HiddenSlides>
  <MMClips>0</MMClips>
  <ScaleCrop>false</ScaleCrop>
  <HeadingPairs>
    <vt:vector size="6" baseType="variant">
      <vt:variant>
        <vt:lpstr>Caratteri utilizzati</vt:lpstr>
      </vt:variant>
      <vt:variant>
        <vt:i4>11</vt:i4>
      </vt:variant>
      <vt:variant>
        <vt:lpstr>Tema</vt:lpstr>
      </vt:variant>
      <vt:variant>
        <vt:i4>2</vt:i4>
      </vt:variant>
      <vt:variant>
        <vt:lpstr>Titoli diapositive</vt:lpstr>
      </vt:variant>
      <vt:variant>
        <vt:i4>14</vt:i4>
      </vt:variant>
    </vt:vector>
  </HeadingPairs>
  <TitlesOfParts>
    <vt:vector size="27" baseType="lpstr">
      <vt:lpstr>Abadi</vt:lpstr>
      <vt:lpstr>abadis</vt:lpstr>
      <vt:lpstr>abadiu</vt:lpstr>
      <vt:lpstr>Aptos Black</vt:lpstr>
      <vt:lpstr>Arial</vt:lpstr>
      <vt:lpstr>Calibri</vt:lpstr>
      <vt:lpstr>Californian FB</vt:lpstr>
      <vt:lpstr>Garamond</vt:lpstr>
      <vt:lpstr>Tahoma</vt:lpstr>
      <vt:lpstr>Times</vt:lpstr>
      <vt:lpstr>Wingdings</vt: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Manetti Giulio</dc:creator>
  <cp:lastModifiedBy>Caputo Francesco</cp:lastModifiedBy>
  <cp:revision>160</cp:revision>
  <cp:lastPrinted>2015-06-30T10:11:01Z</cp:lastPrinted>
  <dcterms:created xsi:type="dcterms:W3CDTF">2011-04-19T14:08:15Z</dcterms:created>
  <dcterms:modified xsi:type="dcterms:W3CDTF">2024-09-20T13:39:08Z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ghlightLinks~0">
    <vt:lpwstr>True</vt:lpwstr>
  </property>
</Properties>
</file>