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83" r:id="rId15"/>
    <p:sldId id="284" r:id="rId16"/>
    <p:sldId id="285" r:id="rId17"/>
    <p:sldId id="276" r:id="rId18"/>
    <p:sldId id="277" r:id="rId19"/>
    <p:sldId id="278" r:id="rId20"/>
    <p:sldId id="279" r:id="rId21"/>
    <p:sldId id="282" r:id="rId22"/>
    <p:sldId id="280" r:id="rId23"/>
    <p:sldId id="273" r:id="rId24"/>
  </p:sldIdLst>
  <p:sldSz cx="12192000" cy="6858000"/>
  <p:notesSz cx="12192000" cy="6858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92"/>
  </p:normalViewPr>
  <p:slideViewPr>
    <p:cSldViewPr>
      <p:cViewPr varScale="1">
        <p:scale>
          <a:sx n="59" d="100"/>
          <a:sy n="59" d="100"/>
        </p:scale>
        <p:origin x="868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BDBCC0-B95E-4EBE-9DFA-9E740C590653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D7BDA74-EE4E-4978-AE40-CC1A5BA29062}">
      <dgm:prSet/>
      <dgm:spPr/>
      <dgm:t>
        <a:bodyPr/>
        <a:lstStyle/>
        <a:p>
          <a:r>
            <a:rPr lang="en-US" i="1" dirty="0" err="1"/>
            <a:t>L’evoluzione</a:t>
          </a:r>
          <a:r>
            <a:rPr lang="en-US" i="1" dirty="0"/>
            <a:t> del </a:t>
          </a:r>
          <a:r>
            <a:rPr lang="en-US" i="1" dirty="0" err="1"/>
            <a:t>concetto</a:t>
          </a:r>
          <a:r>
            <a:rPr lang="en-US" i="1" dirty="0"/>
            <a:t> di performance </a:t>
          </a:r>
          <a:r>
            <a:rPr lang="en-US" i="1" dirty="0" err="1"/>
            <a:t>della</a:t>
          </a:r>
          <a:r>
            <a:rPr lang="en-US" i="1" dirty="0"/>
            <a:t> PA</a:t>
          </a:r>
          <a:endParaRPr lang="en-US" dirty="0"/>
        </a:p>
      </dgm:t>
    </dgm:pt>
    <dgm:pt modelId="{0932332A-88BA-439C-B4C8-2AC16EF3EA80}" type="parTrans" cxnId="{F51FCE88-B3BF-40AC-BB68-36477BD9EF86}">
      <dgm:prSet/>
      <dgm:spPr/>
      <dgm:t>
        <a:bodyPr/>
        <a:lstStyle/>
        <a:p>
          <a:endParaRPr lang="en-US"/>
        </a:p>
      </dgm:t>
    </dgm:pt>
    <dgm:pt modelId="{33FA53CD-5FAD-4632-A316-29E144F46CC0}" type="sibTrans" cxnId="{F51FCE88-B3BF-40AC-BB68-36477BD9EF86}">
      <dgm:prSet/>
      <dgm:spPr/>
      <dgm:t>
        <a:bodyPr/>
        <a:lstStyle/>
        <a:p>
          <a:endParaRPr lang="en-US"/>
        </a:p>
      </dgm:t>
    </dgm:pt>
    <dgm:pt modelId="{30943933-E38D-4C46-91A3-2B1250BC4715}">
      <dgm:prSet/>
      <dgm:spPr/>
      <dgm:t>
        <a:bodyPr/>
        <a:lstStyle/>
        <a:p>
          <a:r>
            <a:rPr lang="en-US" i="1"/>
            <a:t>Il Valore pubblico</a:t>
          </a:r>
          <a:endParaRPr lang="en-US"/>
        </a:p>
      </dgm:t>
    </dgm:pt>
    <dgm:pt modelId="{B966E8B4-4095-40E7-BFC3-9A3EE5E9AB9B}" type="parTrans" cxnId="{ED444C4E-2DF0-4348-AD1A-FFFAF32DF898}">
      <dgm:prSet/>
      <dgm:spPr/>
      <dgm:t>
        <a:bodyPr/>
        <a:lstStyle/>
        <a:p>
          <a:endParaRPr lang="en-US"/>
        </a:p>
      </dgm:t>
    </dgm:pt>
    <dgm:pt modelId="{90A59E14-F8DB-4C13-ABF4-1EC2E80EA357}" type="sibTrans" cxnId="{ED444C4E-2DF0-4348-AD1A-FFFAF32DF898}">
      <dgm:prSet/>
      <dgm:spPr/>
      <dgm:t>
        <a:bodyPr/>
        <a:lstStyle/>
        <a:p>
          <a:endParaRPr lang="en-US"/>
        </a:p>
      </dgm:t>
    </dgm:pt>
    <dgm:pt modelId="{0815CAED-E115-48BB-8534-577245745A90}">
      <dgm:prSet/>
      <dgm:spPr/>
      <dgm:t>
        <a:bodyPr/>
        <a:lstStyle/>
        <a:p>
          <a:r>
            <a:rPr lang="en-US" i="1"/>
            <a:t>Il coinvolgimento degli utenti nella valutazione della performance</a:t>
          </a:r>
          <a:endParaRPr lang="en-US"/>
        </a:p>
      </dgm:t>
    </dgm:pt>
    <dgm:pt modelId="{1F0701C9-F333-425D-9A30-D03C08719D8F}" type="parTrans" cxnId="{74ACC2F1-8B73-4B39-9A47-ABBB847EACA1}">
      <dgm:prSet/>
      <dgm:spPr/>
      <dgm:t>
        <a:bodyPr/>
        <a:lstStyle/>
        <a:p>
          <a:endParaRPr lang="en-US"/>
        </a:p>
      </dgm:t>
    </dgm:pt>
    <dgm:pt modelId="{7565A7F7-F64A-4EFE-9F30-E4E3D74712DE}" type="sibTrans" cxnId="{74ACC2F1-8B73-4B39-9A47-ABBB847EACA1}">
      <dgm:prSet/>
      <dgm:spPr/>
      <dgm:t>
        <a:bodyPr/>
        <a:lstStyle/>
        <a:p>
          <a:endParaRPr lang="en-US"/>
        </a:p>
      </dgm:t>
    </dgm:pt>
    <dgm:pt modelId="{5F508BBC-CAA0-4148-8AA1-CEAE63CED1A5}">
      <dgm:prSet/>
      <dgm:spPr/>
      <dgm:t>
        <a:bodyPr/>
        <a:lstStyle/>
        <a:p>
          <a:r>
            <a:rPr lang="it-IT" i="1" dirty="0"/>
            <a:t>Il Ruolo dell’OIV come agente di Cambiamento nella PA</a:t>
          </a:r>
          <a:endParaRPr lang="en-US" dirty="0"/>
        </a:p>
      </dgm:t>
    </dgm:pt>
    <dgm:pt modelId="{4D1E92B9-D6D6-43C4-AF38-3BD35A065A84}" type="parTrans" cxnId="{FB3DF360-A339-43C3-9EAB-408BC40CFE52}">
      <dgm:prSet/>
      <dgm:spPr/>
      <dgm:t>
        <a:bodyPr/>
        <a:lstStyle/>
        <a:p>
          <a:endParaRPr lang="en-US"/>
        </a:p>
      </dgm:t>
    </dgm:pt>
    <dgm:pt modelId="{3A7DC74A-2264-4186-B93E-E2761091EAA7}" type="sibTrans" cxnId="{FB3DF360-A339-43C3-9EAB-408BC40CFE52}">
      <dgm:prSet/>
      <dgm:spPr/>
      <dgm:t>
        <a:bodyPr/>
        <a:lstStyle/>
        <a:p>
          <a:endParaRPr lang="en-US"/>
        </a:p>
      </dgm:t>
    </dgm:pt>
    <dgm:pt modelId="{6A7C830F-8909-4A6E-9F33-2575299D5C45}" type="pres">
      <dgm:prSet presAssocID="{0ABDBCC0-B95E-4EBE-9DFA-9E740C590653}" presName="linear" presStyleCnt="0">
        <dgm:presLayoutVars>
          <dgm:animLvl val="lvl"/>
          <dgm:resizeHandles val="exact"/>
        </dgm:presLayoutVars>
      </dgm:prSet>
      <dgm:spPr/>
    </dgm:pt>
    <dgm:pt modelId="{AF4C74AF-6B81-4106-9810-E52982E520A4}" type="pres">
      <dgm:prSet presAssocID="{1D7BDA74-EE4E-4978-AE40-CC1A5BA29062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C98AE1C-390F-455F-BA9A-78C4B48B9C3B}" type="pres">
      <dgm:prSet presAssocID="{33FA53CD-5FAD-4632-A316-29E144F46CC0}" presName="spacer" presStyleCnt="0"/>
      <dgm:spPr/>
    </dgm:pt>
    <dgm:pt modelId="{F9FC98BC-3001-4E59-94A9-D2EC59C2DF68}" type="pres">
      <dgm:prSet presAssocID="{30943933-E38D-4C46-91A3-2B1250BC471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68B02DE3-CD55-4472-9E94-F3222520B7CC}" type="pres">
      <dgm:prSet presAssocID="{90A59E14-F8DB-4C13-ABF4-1EC2E80EA357}" presName="spacer" presStyleCnt="0"/>
      <dgm:spPr/>
    </dgm:pt>
    <dgm:pt modelId="{8A27B323-9116-4647-8FF2-B2682D1F00AF}" type="pres">
      <dgm:prSet presAssocID="{0815CAED-E115-48BB-8534-577245745A9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27303C5-4158-4A64-8889-CE07C9BE8F28}" type="pres">
      <dgm:prSet presAssocID="{7565A7F7-F64A-4EFE-9F30-E4E3D74712DE}" presName="spacer" presStyleCnt="0"/>
      <dgm:spPr/>
    </dgm:pt>
    <dgm:pt modelId="{92AB7FFD-1034-4D49-9FA1-99951D8A323D}" type="pres">
      <dgm:prSet presAssocID="{5F508BBC-CAA0-4148-8AA1-CEAE63CED1A5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679B302A-99DE-428E-8971-6DEF6310A7AE}" type="presOf" srcId="{5F508BBC-CAA0-4148-8AA1-CEAE63CED1A5}" destId="{92AB7FFD-1034-4D49-9FA1-99951D8A323D}" srcOrd="0" destOrd="0" presId="urn:microsoft.com/office/officeart/2005/8/layout/vList2"/>
    <dgm:cxn modelId="{2CDD8A31-6A1A-4D6D-B553-1B23DC1866A2}" type="presOf" srcId="{0815CAED-E115-48BB-8534-577245745A90}" destId="{8A27B323-9116-4647-8FF2-B2682D1F00AF}" srcOrd="0" destOrd="0" presId="urn:microsoft.com/office/officeart/2005/8/layout/vList2"/>
    <dgm:cxn modelId="{FB3DF360-A339-43C3-9EAB-408BC40CFE52}" srcId="{0ABDBCC0-B95E-4EBE-9DFA-9E740C590653}" destId="{5F508BBC-CAA0-4148-8AA1-CEAE63CED1A5}" srcOrd="3" destOrd="0" parTransId="{4D1E92B9-D6D6-43C4-AF38-3BD35A065A84}" sibTransId="{3A7DC74A-2264-4186-B93E-E2761091EAA7}"/>
    <dgm:cxn modelId="{ED444C4E-2DF0-4348-AD1A-FFFAF32DF898}" srcId="{0ABDBCC0-B95E-4EBE-9DFA-9E740C590653}" destId="{30943933-E38D-4C46-91A3-2B1250BC4715}" srcOrd="1" destOrd="0" parTransId="{B966E8B4-4095-40E7-BFC3-9A3EE5E9AB9B}" sibTransId="{90A59E14-F8DB-4C13-ABF4-1EC2E80EA357}"/>
    <dgm:cxn modelId="{BC0E6078-B935-4EBD-A6AF-A84F6E9C8D02}" type="presOf" srcId="{30943933-E38D-4C46-91A3-2B1250BC4715}" destId="{F9FC98BC-3001-4E59-94A9-D2EC59C2DF68}" srcOrd="0" destOrd="0" presId="urn:microsoft.com/office/officeart/2005/8/layout/vList2"/>
    <dgm:cxn modelId="{F51FCE88-B3BF-40AC-BB68-36477BD9EF86}" srcId="{0ABDBCC0-B95E-4EBE-9DFA-9E740C590653}" destId="{1D7BDA74-EE4E-4978-AE40-CC1A5BA29062}" srcOrd="0" destOrd="0" parTransId="{0932332A-88BA-439C-B4C8-2AC16EF3EA80}" sibTransId="{33FA53CD-5FAD-4632-A316-29E144F46CC0}"/>
    <dgm:cxn modelId="{DC38DC9B-CA36-49F6-A7D4-B320E29C3BD2}" type="presOf" srcId="{0ABDBCC0-B95E-4EBE-9DFA-9E740C590653}" destId="{6A7C830F-8909-4A6E-9F33-2575299D5C45}" srcOrd="0" destOrd="0" presId="urn:microsoft.com/office/officeart/2005/8/layout/vList2"/>
    <dgm:cxn modelId="{214405A5-95A7-4123-8B2A-50DACC9E98F8}" type="presOf" srcId="{1D7BDA74-EE4E-4978-AE40-CC1A5BA29062}" destId="{AF4C74AF-6B81-4106-9810-E52982E520A4}" srcOrd="0" destOrd="0" presId="urn:microsoft.com/office/officeart/2005/8/layout/vList2"/>
    <dgm:cxn modelId="{74ACC2F1-8B73-4B39-9A47-ABBB847EACA1}" srcId="{0ABDBCC0-B95E-4EBE-9DFA-9E740C590653}" destId="{0815CAED-E115-48BB-8534-577245745A90}" srcOrd="2" destOrd="0" parTransId="{1F0701C9-F333-425D-9A30-D03C08719D8F}" sibTransId="{7565A7F7-F64A-4EFE-9F30-E4E3D74712DE}"/>
    <dgm:cxn modelId="{C766C6FA-1586-4282-94C3-77A73D3D1CCD}" type="presParOf" srcId="{6A7C830F-8909-4A6E-9F33-2575299D5C45}" destId="{AF4C74AF-6B81-4106-9810-E52982E520A4}" srcOrd="0" destOrd="0" presId="urn:microsoft.com/office/officeart/2005/8/layout/vList2"/>
    <dgm:cxn modelId="{90C65E1D-584C-4A69-97D0-CBC61862920D}" type="presParOf" srcId="{6A7C830F-8909-4A6E-9F33-2575299D5C45}" destId="{FC98AE1C-390F-455F-BA9A-78C4B48B9C3B}" srcOrd="1" destOrd="0" presId="urn:microsoft.com/office/officeart/2005/8/layout/vList2"/>
    <dgm:cxn modelId="{6B9EF7CE-FE82-41FC-BA89-FDEA037832B7}" type="presParOf" srcId="{6A7C830F-8909-4A6E-9F33-2575299D5C45}" destId="{F9FC98BC-3001-4E59-94A9-D2EC59C2DF68}" srcOrd="2" destOrd="0" presId="urn:microsoft.com/office/officeart/2005/8/layout/vList2"/>
    <dgm:cxn modelId="{343B27DF-7AD6-46E5-B4F3-D86786F32853}" type="presParOf" srcId="{6A7C830F-8909-4A6E-9F33-2575299D5C45}" destId="{68B02DE3-CD55-4472-9E94-F3222520B7CC}" srcOrd="3" destOrd="0" presId="urn:microsoft.com/office/officeart/2005/8/layout/vList2"/>
    <dgm:cxn modelId="{CEA386DF-5BAC-441B-8A83-1073F1E0088B}" type="presParOf" srcId="{6A7C830F-8909-4A6E-9F33-2575299D5C45}" destId="{8A27B323-9116-4647-8FF2-B2682D1F00AF}" srcOrd="4" destOrd="0" presId="urn:microsoft.com/office/officeart/2005/8/layout/vList2"/>
    <dgm:cxn modelId="{BECB0414-4F1D-44F5-A4B1-3827C78733D0}" type="presParOf" srcId="{6A7C830F-8909-4A6E-9F33-2575299D5C45}" destId="{E27303C5-4158-4A64-8889-CE07C9BE8F28}" srcOrd="5" destOrd="0" presId="urn:microsoft.com/office/officeart/2005/8/layout/vList2"/>
    <dgm:cxn modelId="{06890610-3335-4AC0-BF00-8CA7822796EC}" type="presParOf" srcId="{6A7C830F-8909-4A6E-9F33-2575299D5C45}" destId="{92AB7FFD-1034-4D49-9FA1-99951D8A323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4C74AF-6B81-4106-9810-E52982E520A4}">
      <dsp:nvSpPr>
        <dsp:cNvPr id="0" name=""/>
        <dsp:cNvSpPr/>
      </dsp:nvSpPr>
      <dsp:spPr>
        <a:xfrm>
          <a:off x="0" y="21716"/>
          <a:ext cx="6589260" cy="123317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i="1" kern="1200" dirty="0" err="1"/>
            <a:t>L’evoluzione</a:t>
          </a:r>
          <a:r>
            <a:rPr lang="en-US" sz="3100" i="1" kern="1200" dirty="0"/>
            <a:t> del </a:t>
          </a:r>
          <a:r>
            <a:rPr lang="en-US" sz="3100" i="1" kern="1200" dirty="0" err="1"/>
            <a:t>concetto</a:t>
          </a:r>
          <a:r>
            <a:rPr lang="en-US" sz="3100" i="1" kern="1200" dirty="0"/>
            <a:t> di performance </a:t>
          </a:r>
          <a:r>
            <a:rPr lang="en-US" sz="3100" i="1" kern="1200" dirty="0" err="1"/>
            <a:t>della</a:t>
          </a:r>
          <a:r>
            <a:rPr lang="en-US" sz="3100" i="1" kern="1200" dirty="0"/>
            <a:t> PA</a:t>
          </a:r>
          <a:endParaRPr lang="en-US" sz="3100" kern="1200" dirty="0"/>
        </a:p>
      </dsp:txBody>
      <dsp:txXfrm>
        <a:off x="60199" y="81915"/>
        <a:ext cx="6468862" cy="1112781"/>
      </dsp:txXfrm>
    </dsp:sp>
    <dsp:sp modelId="{F9FC98BC-3001-4E59-94A9-D2EC59C2DF68}">
      <dsp:nvSpPr>
        <dsp:cNvPr id="0" name=""/>
        <dsp:cNvSpPr/>
      </dsp:nvSpPr>
      <dsp:spPr>
        <a:xfrm>
          <a:off x="0" y="1344176"/>
          <a:ext cx="6589260" cy="1233179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i="1" kern="1200"/>
            <a:t>Il Valore pubblico</a:t>
          </a:r>
          <a:endParaRPr lang="en-US" sz="3100" kern="1200"/>
        </a:p>
      </dsp:txBody>
      <dsp:txXfrm>
        <a:off x="60199" y="1404375"/>
        <a:ext cx="6468862" cy="1112781"/>
      </dsp:txXfrm>
    </dsp:sp>
    <dsp:sp modelId="{8A27B323-9116-4647-8FF2-B2682D1F00AF}">
      <dsp:nvSpPr>
        <dsp:cNvPr id="0" name=""/>
        <dsp:cNvSpPr/>
      </dsp:nvSpPr>
      <dsp:spPr>
        <a:xfrm>
          <a:off x="0" y="2666636"/>
          <a:ext cx="6589260" cy="1233179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i="1" kern="1200"/>
            <a:t>Il coinvolgimento degli utenti nella valutazione della performance</a:t>
          </a:r>
          <a:endParaRPr lang="en-US" sz="3100" kern="1200"/>
        </a:p>
      </dsp:txBody>
      <dsp:txXfrm>
        <a:off x="60199" y="2726835"/>
        <a:ext cx="6468862" cy="1112781"/>
      </dsp:txXfrm>
    </dsp:sp>
    <dsp:sp modelId="{92AB7FFD-1034-4D49-9FA1-99951D8A323D}">
      <dsp:nvSpPr>
        <dsp:cNvPr id="0" name=""/>
        <dsp:cNvSpPr/>
      </dsp:nvSpPr>
      <dsp:spPr>
        <a:xfrm>
          <a:off x="0" y="3989096"/>
          <a:ext cx="6589260" cy="1233179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100" i="1" kern="1200" dirty="0"/>
            <a:t>Il Ruolo dell’OIV come agente di Cambiamento nella PA</a:t>
          </a:r>
          <a:endParaRPr lang="en-US" sz="3100" kern="1200" dirty="0"/>
        </a:p>
      </dsp:txBody>
      <dsp:txXfrm>
        <a:off x="60199" y="4049295"/>
        <a:ext cx="6468862" cy="11127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6939" y="847725"/>
            <a:ext cx="10358120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 u="heavy">
                <a:solidFill>
                  <a:srgbClr val="006FC0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 u="heavy">
                <a:solidFill>
                  <a:srgbClr val="006FC0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4/14/2023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 u="heavy">
                <a:solidFill>
                  <a:srgbClr val="006FC0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4/14/2023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4/14/2023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6939" y="360375"/>
            <a:ext cx="10358120" cy="10687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 u="heavy">
                <a:solidFill>
                  <a:srgbClr val="006FC0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6939" y="2127630"/>
            <a:ext cx="10358120" cy="33439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783BE529-4CCA-4F72-8041-9A3AF065F6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17963"/>
            <a:ext cx="9699577" cy="1749704"/>
          </a:xfrm>
          <a:prstGeom prst="rect">
            <a:avLst/>
          </a:prstGeom>
        </p:spPr>
      </p:pic>
      <p:sp>
        <p:nvSpPr>
          <p:cNvPr id="3" name="Sottotitolo 2">
            <a:extLst>
              <a:ext uri="{FF2B5EF4-FFF2-40B4-BE49-F238E27FC236}">
                <a16:creationId xmlns:a16="http://schemas.microsoft.com/office/drawing/2014/main" id="{EB1A9EB1-4EB6-4402-9860-C254C663A0BD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1143000" y="3015772"/>
            <a:ext cx="9906000" cy="2215991"/>
          </a:xfrm>
        </p:spPr>
        <p:txBody>
          <a:bodyPr/>
          <a:lstStyle/>
          <a:p>
            <a:pPr algn="ctr"/>
            <a:r>
              <a:rPr lang="it-IT" sz="4000" dirty="0"/>
              <a:t>Il Ruolo dell’OIV quale agente di cambiamento nella Pubblica Amministrazione </a:t>
            </a:r>
          </a:p>
          <a:p>
            <a:endParaRPr lang="it-IT" sz="2400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B7EE20E-2D6D-454E-B97F-5E1FCC79F769}"/>
              </a:ext>
            </a:extLst>
          </p:cNvPr>
          <p:cNvSpPr/>
          <p:nvPr/>
        </p:nvSpPr>
        <p:spPr>
          <a:xfrm>
            <a:off x="3200400" y="458543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dirty="0"/>
              <a:t>Marco BENVENUTO</a:t>
            </a:r>
          </a:p>
          <a:p>
            <a:pPr algn="ctr"/>
            <a:r>
              <a:rPr lang="it-IT" dirty="0"/>
              <a:t>Lecce, 14 aprile 2023</a:t>
            </a:r>
          </a:p>
        </p:txBody>
      </p:sp>
    </p:spTree>
    <p:extLst>
      <p:ext uri="{BB962C8B-B14F-4D97-AF65-F5344CB8AC3E}">
        <p14:creationId xmlns:p14="http://schemas.microsoft.com/office/powerpoint/2010/main" val="1841908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846201"/>
            <a:ext cx="44430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Come</a:t>
            </a:r>
            <a:r>
              <a:rPr sz="2400" u="heavy" spc="-3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si</a:t>
            </a:r>
            <a:r>
              <a:rPr sz="2400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crea</a:t>
            </a:r>
            <a:r>
              <a:rPr sz="2400" u="heavy" spc="-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il</a:t>
            </a:r>
            <a:r>
              <a:rPr sz="2400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spc="-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valore</a:t>
            </a:r>
            <a:r>
              <a:rPr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pubblico?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2081225"/>
            <a:ext cx="10523220" cy="26359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Il valore pubblico è una sorta di “economicità sociale”, ovvero fare il bene </a:t>
            </a:r>
            <a:r>
              <a:rPr sz="2400" spc="-40" dirty="0" err="1">
                <a:solidFill>
                  <a:srgbClr val="2A6395"/>
                </a:solidFill>
                <a:latin typeface="Calibri Light"/>
                <a:cs typeface="Calibri Light"/>
              </a:rPr>
              <a:t>dei</a:t>
            </a: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40" dirty="0" err="1">
                <a:solidFill>
                  <a:srgbClr val="2A6395"/>
                </a:solidFill>
                <a:latin typeface="Calibri Light"/>
                <a:cs typeface="Calibri Light"/>
              </a:rPr>
              <a:t>cittadini</a:t>
            </a:r>
            <a:r>
              <a:rPr lang="it-IT"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40" dirty="0" err="1">
                <a:solidFill>
                  <a:srgbClr val="2A6395"/>
                </a:solidFill>
                <a:latin typeface="Calibri Light"/>
                <a:cs typeface="Calibri Light"/>
              </a:rPr>
              <a:t>mirando</a:t>
            </a: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 allo sviluppo economico dei </a:t>
            </a:r>
            <a:r>
              <a:rPr sz="2400" spc="-40" dirty="0" err="1">
                <a:solidFill>
                  <a:srgbClr val="2A6395"/>
                </a:solidFill>
                <a:latin typeface="Calibri Light"/>
                <a:cs typeface="Calibri Light"/>
              </a:rPr>
              <a:t>territori</a:t>
            </a: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.</a:t>
            </a:r>
            <a:endParaRPr lang="it-IT" sz="2400" spc="-40" dirty="0">
              <a:solidFill>
                <a:srgbClr val="2A6395"/>
              </a:solidFill>
              <a:latin typeface="Calibri Light"/>
              <a:cs typeface="Calibri Light"/>
            </a:endParaRPr>
          </a:p>
          <a:p>
            <a:pPr marL="12700" algn="just">
              <a:lnSpc>
                <a:spcPct val="100000"/>
              </a:lnSpc>
              <a:spcBef>
                <a:spcPts val="100"/>
              </a:spcBef>
            </a:pPr>
            <a:endParaRPr lang="it-IT" sz="2400" spc="-40" dirty="0">
              <a:solidFill>
                <a:srgbClr val="2A6395"/>
              </a:solidFill>
              <a:latin typeface="Calibri Light"/>
              <a:cs typeface="Calibri Light"/>
            </a:endParaRPr>
          </a:p>
          <a:p>
            <a:pPr marL="12700" algn="just">
              <a:lnSpc>
                <a:spcPct val="100000"/>
              </a:lnSpc>
              <a:spcBef>
                <a:spcPts val="100"/>
              </a:spcBef>
            </a:pPr>
            <a:endParaRPr sz="2400" spc="-40" dirty="0">
              <a:solidFill>
                <a:srgbClr val="2A6395"/>
              </a:solidFill>
              <a:latin typeface="Calibri Light"/>
              <a:cs typeface="Calibri Light"/>
            </a:endParaRPr>
          </a:p>
          <a:p>
            <a:pPr marL="12700" marR="5715" algn="just">
              <a:spcBef>
                <a:spcPts val="100"/>
              </a:spcBef>
            </a:pP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Come si fa però a raggiungere l’economicità sociale? Attraverso meccanismi di </a:t>
            </a:r>
            <a:r>
              <a:rPr sz="2400" spc="-40" dirty="0" err="1">
                <a:solidFill>
                  <a:srgbClr val="2A6395"/>
                </a:solidFill>
                <a:latin typeface="Calibri Light"/>
                <a:cs typeface="Calibri Light"/>
              </a:rPr>
              <a:t>ascolto</a:t>
            </a:r>
            <a:r>
              <a:rPr lang="it-IT"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  </a:t>
            </a:r>
            <a:r>
              <a:rPr sz="2400" spc="-40" dirty="0" err="1">
                <a:solidFill>
                  <a:srgbClr val="2A6395"/>
                </a:solidFill>
                <a:latin typeface="Calibri Light"/>
                <a:cs typeface="Calibri Light"/>
              </a:rPr>
              <a:t>che</a:t>
            </a: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 prevedano il coinvolgimento dei cittadini nella creazione di servizi utili alla  collettività, avendo cura non solo dei cittadini di oggi, ma anche di quelli di domani.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847725"/>
            <a:ext cx="94075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u="heavy" dirty="0" err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Quali</a:t>
            </a:r>
            <a:r>
              <a:rPr sz="2400" u="heavy" spc="-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sono </a:t>
            </a:r>
            <a:r>
              <a:rPr sz="24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le </a:t>
            </a:r>
            <a:r>
              <a:rPr sz="2400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condizioni</a:t>
            </a:r>
            <a:r>
              <a:rPr sz="24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abilitanti</a:t>
            </a:r>
            <a:r>
              <a:rPr sz="2400" u="heavy" spc="-3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per</a:t>
            </a:r>
            <a:r>
              <a:rPr sz="2400" u="heavy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la </a:t>
            </a:r>
            <a:r>
              <a:rPr sz="2400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generazione</a:t>
            </a:r>
            <a:r>
              <a:rPr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di</a:t>
            </a:r>
            <a:r>
              <a:rPr sz="2400" u="heavy" spc="-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valore</a:t>
            </a:r>
            <a:r>
              <a:rPr sz="2400" u="heavy" spc="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pubblico?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2081225"/>
            <a:ext cx="10526395" cy="14895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L’ascolto delle esigenze, l’impegno dei Politici, il coinvolgimento dei dipendenti, la</a:t>
            </a:r>
            <a:r>
              <a:rPr lang="it-IT"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governance collaborativa, la trasformazione digitale, i dirigenti che si liberano  dall’approccio adempimentale, che sanno coniugare l’efficienza, l’efficacia e  l’economicità al valore pubblico.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83133"/>
            <a:ext cx="102641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Come</a:t>
            </a:r>
            <a:r>
              <a:rPr sz="2400" u="heavy" spc="-2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si </a:t>
            </a:r>
            <a:r>
              <a:rPr sz="2400" u="heavy" spc="-3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fa</a:t>
            </a:r>
            <a:r>
              <a:rPr sz="24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in</a:t>
            </a:r>
            <a:r>
              <a:rPr sz="2400" u="heavy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un</a:t>
            </a:r>
            <a:r>
              <a:rPr sz="24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spc="-2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contesto</a:t>
            </a:r>
            <a:r>
              <a:rPr sz="2400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come </a:t>
            </a:r>
            <a:r>
              <a:rPr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quello</a:t>
            </a:r>
            <a:r>
              <a:rPr sz="24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della</a:t>
            </a:r>
            <a:r>
              <a:rPr sz="2400" u="heavy" spc="-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città</a:t>
            </a:r>
            <a:r>
              <a:rPr sz="2400" u="heavy" spc="-2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e</a:t>
            </a:r>
            <a:r>
              <a:rPr sz="2400" u="heavy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dei</a:t>
            </a:r>
            <a:r>
              <a:rPr sz="24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territori</a:t>
            </a:r>
            <a:r>
              <a:rPr sz="2400" u="heavy" spc="-3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a </a:t>
            </a:r>
            <a:r>
              <a:rPr sz="2400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creare </a:t>
            </a:r>
            <a:r>
              <a:rPr sz="2400" u="heavy" spc="-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valore?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2081225"/>
            <a:ext cx="10525760" cy="225382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spcBef>
                <a:spcPts val="100"/>
              </a:spcBef>
            </a:pP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Bisogna passare dalla logica della creazione di valore pubblico affidata </a:t>
            </a:r>
            <a:r>
              <a:rPr sz="2400" spc="-40" dirty="0" err="1">
                <a:solidFill>
                  <a:srgbClr val="2A6395"/>
                </a:solidFill>
                <a:latin typeface="Calibri Light"/>
                <a:cs typeface="Calibri Light"/>
              </a:rPr>
              <a:t>alla</a:t>
            </a: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 sola</a:t>
            </a:r>
            <a:r>
              <a:rPr lang="it-IT"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40" dirty="0" err="1">
                <a:solidFill>
                  <a:srgbClr val="2A6395"/>
                </a:solidFill>
                <a:latin typeface="Calibri Light"/>
                <a:cs typeface="Calibri Light"/>
              </a:rPr>
              <a:t>pubblica</a:t>
            </a: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 amministrazione alla logica della co-creazione di valore pubblico. </a:t>
            </a:r>
            <a:endParaRPr lang="it-IT" sz="2400" spc="-40" dirty="0">
              <a:solidFill>
                <a:srgbClr val="2A6395"/>
              </a:solidFill>
              <a:latin typeface="Calibri Light"/>
              <a:cs typeface="Calibri Light"/>
            </a:endParaRPr>
          </a:p>
          <a:p>
            <a:pPr marL="12700" algn="just">
              <a:spcBef>
                <a:spcPts val="100"/>
              </a:spcBef>
            </a:pPr>
            <a:endParaRPr lang="it-IT" sz="2400" spc="-40" dirty="0">
              <a:solidFill>
                <a:srgbClr val="2A6395"/>
              </a:solidFill>
              <a:latin typeface="Calibri Light"/>
              <a:cs typeface="Calibri Light"/>
            </a:endParaRPr>
          </a:p>
          <a:p>
            <a:pPr marL="12700" algn="just">
              <a:spcBef>
                <a:spcPts val="100"/>
              </a:spcBef>
            </a:pPr>
            <a:r>
              <a:rPr sz="2400" spc="-40" dirty="0" err="1">
                <a:solidFill>
                  <a:srgbClr val="2A6395"/>
                </a:solidFill>
                <a:latin typeface="Calibri Light"/>
                <a:cs typeface="Calibri Light"/>
              </a:rPr>
              <a:t>Occorre</a:t>
            </a: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  ragionare in termini di generazione del valore pubblico per i territori e insieme ai  territori. Una logica di “performance di filiera” e di co-creazione di valore pubblico che si  può applicare anche a livello nazionale per tenere vicini il centro e i territori.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847725"/>
            <a:ext cx="47739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Come</a:t>
            </a:r>
            <a:r>
              <a:rPr sz="2400" u="heavy" spc="-3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si</a:t>
            </a:r>
            <a:r>
              <a:rPr sz="2400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misura</a:t>
            </a:r>
            <a:r>
              <a:rPr sz="2400" u="heavy" spc="-2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il</a:t>
            </a:r>
            <a:r>
              <a:rPr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spc="-3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Valore</a:t>
            </a:r>
            <a:r>
              <a:rPr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Pubblico?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5262" y="1375841"/>
            <a:ext cx="10360025" cy="299376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5"/>
              </a:spcBef>
            </a:pP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E’ necessaria la partecipazione dei cittadini al processo di valutazione. La misurazione e valutazione del Valore</a:t>
            </a:r>
            <a:r>
              <a:rPr lang="it-IT"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40" dirty="0" err="1">
                <a:solidFill>
                  <a:srgbClr val="2A6395"/>
                </a:solidFill>
                <a:latin typeface="Calibri Light"/>
                <a:cs typeface="Calibri Light"/>
              </a:rPr>
              <a:t>Pubblico</a:t>
            </a: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 è la concatenazione fra le performance individuali, organizzative, istituzionali e </a:t>
            </a:r>
            <a:r>
              <a:rPr sz="2400" spc="-40" dirty="0" err="1">
                <a:solidFill>
                  <a:srgbClr val="2A6395"/>
                </a:solidFill>
                <a:latin typeface="Calibri Light"/>
                <a:cs typeface="Calibri Light"/>
              </a:rPr>
              <a:t>sociali</a:t>
            </a: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.</a:t>
            </a:r>
            <a:endParaRPr lang="it-IT" sz="2400" spc="-40" dirty="0">
              <a:solidFill>
                <a:srgbClr val="2A6395"/>
              </a:solidFill>
              <a:latin typeface="Calibri Light"/>
              <a:cs typeface="Calibri Light"/>
            </a:endParaRPr>
          </a:p>
          <a:p>
            <a:pPr marL="12700" algn="just">
              <a:lnSpc>
                <a:spcPct val="100000"/>
              </a:lnSpc>
              <a:spcBef>
                <a:spcPts val="105"/>
              </a:spcBef>
            </a:pPr>
            <a:endParaRPr sz="2400" spc="-40" dirty="0">
              <a:solidFill>
                <a:srgbClr val="2A6395"/>
              </a:solidFill>
              <a:latin typeface="Calibri Light"/>
              <a:cs typeface="Calibri Light"/>
            </a:endParaRPr>
          </a:p>
          <a:p>
            <a:pPr marL="12700" marR="6350" algn="just">
              <a:spcBef>
                <a:spcPts val="105"/>
              </a:spcBef>
            </a:pP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Il valore pubblico non deve essere individuato in maniera autoreferenziale dall’amministrazione: bisogna  creare una governance collaborativa per condividere insieme ai territori in ottica partecipativa quello che è  valore pubblico in quel preciso momento e in quel preciso contesto.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926338" y="5347461"/>
            <a:ext cx="8661400" cy="812800"/>
            <a:chOff x="926338" y="5347461"/>
            <a:chExt cx="8661400" cy="812800"/>
          </a:xfrm>
        </p:grpSpPr>
        <p:sp>
          <p:nvSpPr>
            <p:cNvPr id="5" name="object 5"/>
            <p:cNvSpPr/>
            <p:nvPr/>
          </p:nvSpPr>
          <p:spPr>
            <a:xfrm>
              <a:off x="932688" y="5433059"/>
              <a:ext cx="3401695" cy="721360"/>
            </a:xfrm>
            <a:custGeom>
              <a:avLst/>
              <a:gdLst/>
              <a:ahLst/>
              <a:cxnLst/>
              <a:rect l="l" t="t" r="r" b="b"/>
              <a:pathLst>
                <a:path w="3401695" h="721360">
                  <a:moveTo>
                    <a:pt x="0" y="117855"/>
                  </a:moveTo>
                  <a:lnTo>
                    <a:pt x="9262" y="71955"/>
                  </a:lnTo>
                  <a:lnTo>
                    <a:pt x="34520" y="34496"/>
                  </a:lnTo>
                  <a:lnTo>
                    <a:pt x="71982" y="9253"/>
                  </a:lnTo>
                  <a:lnTo>
                    <a:pt x="117856" y="0"/>
                  </a:lnTo>
                  <a:lnTo>
                    <a:pt x="1410716" y="0"/>
                  </a:lnTo>
                  <a:lnTo>
                    <a:pt x="1456616" y="9253"/>
                  </a:lnTo>
                  <a:lnTo>
                    <a:pt x="1494075" y="34496"/>
                  </a:lnTo>
                  <a:lnTo>
                    <a:pt x="1519318" y="71955"/>
                  </a:lnTo>
                  <a:lnTo>
                    <a:pt x="1528572" y="117855"/>
                  </a:lnTo>
                  <a:lnTo>
                    <a:pt x="1528572" y="589279"/>
                  </a:lnTo>
                  <a:lnTo>
                    <a:pt x="1519318" y="635153"/>
                  </a:lnTo>
                  <a:lnTo>
                    <a:pt x="1494075" y="672615"/>
                  </a:lnTo>
                  <a:lnTo>
                    <a:pt x="1456616" y="697873"/>
                  </a:lnTo>
                  <a:lnTo>
                    <a:pt x="1410716" y="707135"/>
                  </a:lnTo>
                  <a:lnTo>
                    <a:pt x="117856" y="707135"/>
                  </a:lnTo>
                  <a:lnTo>
                    <a:pt x="71982" y="697873"/>
                  </a:lnTo>
                  <a:lnTo>
                    <a:pt x="34520" y="672615"/>
                  </a:lnTo>
                  <a:lnTo>
                    <a:pt x="9262" y="635153"/>
                  </a:lnTo>
                  <a:lnTo>
                    <a:pt x="0" y="589279"/>
                  </a:lnTo>
                  <a:lnTo>
                    <a:pt x="0" y="117855"/>
                  </a:lnTo>
                  <a:close/>
                </a:path>
                <a:path w="3401695" h="721360">
                  <a:moveTo>
                    <a:pt x="1930908" y="130301"/>
                  </a:moveTo>
                  <a:lnTo>
                    <a:pt x="1940182" y="84308"/>
                  </a:lnTo>
                  <a:lnTo>
                    <a:pt x="1965483" y="46767"/>
                  </a:lnTo>
                  <a:lnTo>
                    <a:pt x="2003024" y="21466"/>
                  </a:lnTo>
                  <a:lnTo>
                    <a:pt x="2049018" y="12191"/>
                  </a:lnTo>
                  <a:lnTo>
                    <a:pt x="3283458" y="12191"/>
                  </a:lnTo>
                  <a:lnTo>
                    <a:pt x="3329451" y="21466"/>
                  </a:lnTo>
                  <a:lnTo>
                    <a:pt x="3366992" y="46767"/>
                  </a:lnTo>
                  <a:lnTo>
                    <a:pt x="3392293" y="84308"/>
                  </a:lnTo>
                  <a:lnTo>
                    <a:pt x="3401567" y="130301"/>
                  </a:lnTo>
                  <a:lnTo>
                    <a:pt x="3401567" y="602741"/>
                  </a:lnTo>
                  <a:lnTo>
                    <a:pt x="3392293" y="648714"/>
                  </a:lnTo>
                  <a:lnTo>
                    <a:pt x="3366992" y="686257"/>
                  </a:lnTo>
                  <a:lnTo>
                    <a:pt x="3329451" y="711569"/>
                  </a:lnTo>
                  <a:lnTo>
                    <a:pt x="3283458" y="720851"/>
                  </a:lnTo>
                  <a:lnTo>
                    <a:pt x="2049018" y="720851"/>
                  </a:lnTo>
                  <a:lnTo>
                    <a:pt x="2003024" y="711569"/>
                  </a:lnTo>
                  <a:lnTo>
                    <a:pt x="1965483" y="686257"/>
                  </a:lnTo>
                  <a:lnTo>
                    <a:pt x="1940182" y="648714"/>
                  </a:lnTo>
                  <a:lnTo>
                    <a:pt x="1930908" y="602741"/>
                  </a:lnTo>
                  <a:lnTo>
                    <a:pt x="1930908" y="130301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583168" y="5353811"/>
              <a:ext cx="998219" cy="800100"/>
            </a:xfrm>
            <a:custGeom>
              <a:avLst/>
              <a:gdLst/>
              <a:ahLst/>
              <a:cxnLst/>
              <a:rect l="l" t="t" r="r" b="b"/>
              <a:pathLst>
                <a:path w="998220" h="800100">
                  <a:moveTo>
                    <a:pt x="499109" y="0"/>
                  </a:moveTo>
                  <a:lnTo>
                    <a:pt x="381253" y="305612"/>
                  </a:lnTo>
                  <a:lnTo>
                    <a:pt x="0" y="305612"/>
                  </a:lnTo>
                  <a:lnTo>
                    <a:pt x="308482" y="494487"/>
                  </a:lnTo>
                  <a:lnTo>
                    <a:pt x="190626" y="800100"/>
                  </a:lnTo>
                  <a:lnTo>
                    <a:pt x="499109" y="611212"/>
                  </a:lnTo>
                  <a:lnTo>
                    <a:pt x="807592" y="800100"/>
                  </a:lnTo>
                  <a:lnTo>
                    <a:pt x="689736" y="494487"/>
                  </a:lnTo>
                  <a:lnTo>
                    <a:pt x="998220" y="305612"/>
                  </a:lnTo>
                  <a:lnTo>
                    <a:pt x="616965" y="305612"/>
                  </a:lnTo>
                  <a:lnTo>
                    <a:pt x="499109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583168" y="5353811"/>
              <a:ext cx="998219" cy="800100"/>
            </a:xfrm>
            <a:custGeom>
              <a:avLst/>
              <a:gdLst/>
              <a:ahLst/>
              <a:cxnLst/>
              <a:rect l="l" t="t" r="r" b="b"/>
              <a:pathLst>
                <a:path w="998220" h="800100">
                  <a:moveTo>
                    <a:pt x="0" y="305612"/>
                  </a:moveTo>
                  <a:lnTo>
                    <a:pt x="381253" y="305612"/>
                  </a:lnTo>
                  <a:lnTo>
                    <a:pt x="499109" y="0"/>
                  </a:lnTo>
                  <a:lnTo>
                    <a:pt x="616965" y="305612"/>
                  </a:lnTo>
                  <a:lnTo>
                    <a:pt x="998220" y="305612"/>
                  </a:lnTo>
                  <a:lnTo>
                    <a:pt x="689736" y="494487"/>
                  </a:lnTo>
                  <a:lnTo>
                    <a:pt x="807592" y="800100"/>
                  </a:lnTo>
                  <a:lnTo>
                    <a:pt x="499109" y="611212"/>
                  </a:lnTo>
                  <a:lnTo>
                    <a:pt x="190626" y="800100"/>
                  </a:lnTo>
                  <a:lnTo>
                    <a:pt x="308482" y="494487"/>
                  </a:lnTo>
                  <a:lnTo>
                    <a:pt x="0" y="305612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1131824" y="5516676"/>
            <a:ext cx="12223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40" dirty="0">
                <a:latin typeface="Calibri"/>
                <a:cs typeface="Calibri"/>
              </a:rPr>
              <a:t>P</a:t>
            </a:r>
            <a:r>
              <a:rPr sz="1800" dirty="0">
                <a:latin typeface="Calibri"/>
                <a:cs typeface="Calibri"/>
              </a:rPr>
              <a:t>er</a:t>
            </a:r>
            <a:r>
              <a:rPr sz="1800" spc="-35" dirty="0">
                <a:latin typeface="Calibri"/>
                <a:cs typeface="Calibri"/>
              </a:rPr>
              <a:t>f</a:t>
            </a:r>
            <a:r>
              <a:rPr sz="1800" spc="-5" dirty="0">
                <a:latin typeface="Calibri"/>
                <a:cs typeface="Calibri"/>
              </a:rPr>
              <a:t>orm</a:t>
            </a:r>
            <a:r>
              <a:rPr sz="1800" spc="5" dirty="0">
                <a:latin typeface="Calibri"/>
                <a:cs typeface="Calibri"/>
              </a:rPr>
              <a:t>a</a:t>
            </a:r>
            <a:r>
              <a:rPr sz="1800" dirty="0">
                <a:latin typeface="Calibri"/>
                <a:cs typeface="Calibri"/>
              </a:rPr>
              <a:t>nce  </a:t>
            </a:r>
            <a:r>
              <a:rPr sz="1800" spc="-5" dirty="0">
                <a:latin typeface="Calibri"/>
                <a:cs typeface="Calibri"/>
              </a:rPr>
              <a:t>individuale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05708" y="5518200"/>
            <a:ext cx="123063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latin typeface="Calibri"/>
                <a:cs typeface="Calibri"/>
              </a:rPr>
              <a:t>Performance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spc="-15" dirty="0">
                <a:latin typeface="Calibri"/>
                <a:cs typeface="Calibri"/>
              </a:rPr>
              <a:t>organizzativa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2493010" y="5473953"/>
            <a:ext cx="8597900" cy="718820"/>
            <a:chOff x="2493010" y="5473953"/>
            <a:chExt cx="8597900" cy="718820"/>
          </a:xfrm>
        </p:grpSpPr>
        <p:sp>
          <p:nvSpPr>
            <p:cNvPr id="11" name="object 11"/>
            <p:cNvSpPr/>
            <p:nvPr/>
          </p:nvSpPr>
          <p:spPr>
            <a:xfrm>
              <a:off x="2499360" y="5673851"/>
              <a:ext cx="347980" cy="292735"/>
            </a:xfrm>
            <a:custGeom>
              <a:avLst/>
              <a:gdLst/>
              <a:ahLst/>
              <a:cxnLst/>
              <a:rect l="l" t="t" r="r" b="b"/>
              <a:pathLst>
                <a:path w="347980" h="292735">
                  <a:moveTo>
                    <a:pt x="201167" y="0"/>
                  </a:moveTo>
                  <a:lnTo>
                    <a:pt x="201167" y="73152"/>
                  </a:lnTo>
                  <a:lnTo>
                    <a:pt x="0" y="73152"/>
                  </a:lnTo>
                  <a:lnTo>
                    <a:pt x="0" y="219456"/>
                  </a:lnTo>
                  <a:lnTo>
                    <a:pt x="201167" y="219456"/>
                  </a:lnTo>
                  <a:lnTo>
                    <a:pt x="201167" y="292608"/>
                  </a:lnTo>
                  <a:lnTo>
                    <a:pt x="347471" y="146304"/>
                  </a:lnTo>
                  <a:lnTo>
                    <a:pt x="201167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499360" y="5480303"/>
              <a:ext cx="8585200" cy="706120"/>
            </a:xfrm>
            <a:custGeom>
              <a:avLst/>
              <a:gdLst/>
              <a:ahLst/>
              <a:cxnLst/>
              <a:rect l="l" t="t" r="r" b="b"/>
              <a:pathLst>
                <a:path w="8585200" h="706120">
                  <a:moveTo>
                    <a:pt x="0" y="266700"/>
                  </a:moveTo>
                  <a:lnTo>
                    <a:pt x="201167" y="266700"/>
                  </a:lnTo>
                  <a:lnTo>
                    <a:pt x="201167" y="193548"/>
                  </a:lnTo>
                  <a:lnTo>
                    <a:pt x="347471" y="339852"/>
                  </a:lnTo>
                  <a:lnTo>
                    <a:pt x="201167" y="486156"/>
                  </a:lnTo>
                  <a:lnTo>
                    <a:pt x="201167" y="413004"/>
                  </a:lnTo>
                  <a:lnTo>
                    <a:pt x="0" y="413004"/>
                  </a:lnTo>
                  <a:lnTo>
                    <a:pt x="0" y="266700"/>
                  </a:lnTo>
                  <a:close/>
                </a:path>
                <a:path w="8585200" h="706120">
                  <a:moveTo>
                    <a:pt x="7114032" y="117602"/>
                  </a:moveTo>
                  <a:lnTo>
                    <a:pt x="7123281" y="71848"/>
                  </a:lnTo>
                  <a:lnTo>
                    <a:pt x="7148496" y="34464"/>
                  </a:lnTo>
                  <a:lnTo>
                    <a:pt x="7185880" y="9249"/>
                  </a:lnTo>
                  <a:lnTo>
                    <a:pt x="7231634" y="0"/>
                  </a:lnTo>
                  <a:lnTo>
                    <a:pt x="8467090" y="0"/>
                  </a:lnTo>
                  <a:lnTo>
                    <a:pt x="8512843" y="9249"/>
                  </a:lnTo>
                  <a:lnTo>
                    <a:pt x="8550227" y="34464"/>
                  </a:lnTo>
                  <a:lnTo>
                    <a:pt x="8575442" y="71848"/>
                  </a:lnTo>
                  <a:lnTo>
                    <a:pt x="8584692" y="117602"/>
                  </a:lnTo>
                  <a:lnTo>
                    <a:pt x="8584692" y="588010"/>
                  </a:lnTo>
                  <a:lnTo>
                    <a:pt x="8575442" y="633785"/>
                  </a:lnTo>
                  <a:lnTo>
                    <a:pt x="8550227" y="671166"/>
                  </a:lnTo>
                  <a:lnTo>
                    <a:pt x="8512843" y="696369"/>
                  </a:lnTo>
                  <a:lnTo>
                    <a:pt x="8467090" y="705612"/>
                  </a:lnTo>
                  <a:lnTo>
                    <a:pt x="7231634" y="705612"/>
                  </a:lnTo>
                  <a:lnTo>
                    <a:pt x="7185880" y="696369"/>
                  </a:lnTo>
                  <a:lnTo>
                    <a:pt x="7148496" y="671166"/>
                  </a:lnTo>
                  <a:lnTo>
                    <a:pt x="7123281" y="633785"/>
                  </a:lnTo>
                  <a:lnTo>
                    <a:pt x="7114032" y="588010"/>
                  </a:lnTo>
                  <a:lnTo>
                    <a:pt x="7114032" y="117602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9970769" y="5551728"/>
            <a:ext cx="8223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03505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latin typeface="Calibri"/>
                <a:cs typeface="Calibri"/>
              </a:rPr>
              <a:t>Valore 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</a:t>
            </a:r>
            <a:r>
              <a:rPr sz="1800" spc="-5" dirty="0">
                <a:latin typeface="Calibri"/>
                <a:cs typeface="Calibri"/>
              </a:rPr>
              <a:t>u</a:t>
            </a:r>
            <a:r>
              <a:rPr sz="1800" dirty="0">
                <a:latin typeface="Calibri"/>
                <a:cs typeface="Calibri"/>
              </a:rPr>
              <a:t>b</a:t>
            </a:r>
            <a:r>
              <a:rPr sz="1800" spc="-5" dirty="0">
                <a:latin typeface="Calibri"/>
                <a:cs typeface="Calibri"/>
              </a:rPr>
              <a:t>bl</a:t>
            </a:r>
            <a:r>
              <a:rPr sz="1800" spc="-10" dirty="0">
                <a:latin typeface="Calibri"/>
                <a:cs typeface="Calibri"/>
              </a:rPr>
              <a:t>i</a:t>
            </a:r>
            <a:r>
              <a:rPr sz="1800" spc="-20" dirty="0">
                <a:latin typeface="Calibri"/>
                <a:cs typeface="Calibri"/>
              </a:rPr>
              <a:t>c</a:t>
            </a:r>
            <a:r>
              <a:rPr sz="1800" dirty="0">
                <a:latin typeface="Calibri"/>
                <a:cs typeface="Calibri"/>
              </a:rPr>
              <a:t>o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684264" y="5480303"/>
            <a:ext cx="1470660" cy="706120"/>
          </a:xfrm>
          <a:custGeom>
            <a:avLst/>
            <a:gdLst/>
            <a:ahLst/>
            <a:cxnLst/>
            <a:rect l="l" t="t" r="r" b="b"/>
            <a:pathLst>
              <a:path w="1470659" h="706120">
                <a:moveTo>
                  <a:pt x="0" y="117602"/>
                </a:moveTo>
                <a:lnTo>
                  <a:pt x="9249" y="71848"/>
                </a:lnTo>
                <a:lnTo>
                  <a:pt x="34464" y="34464"/>
                </a:lnTo>
                <a:lnTo>
                  <a:pt x="71848" y="9249"/>
                </a:lnTo>
                <a:lnTo>
                  <a:pt x="117601" y="0"/>
                </a:lnTo>
                <a:lnTo>
                  <a:pt x="1353057" y="0"/>
                </a:lnTo>
                <a:lnTo>
                  <a:pt x="1398811" y="9249"/>
                </a:lnTo>
                <a:lnTo>
                  <a:pt x="1436195" y="34464"/>
                </a:lnTo>
                <a:lnTo>
                  <a:pt x="1461410" y="71848"/>
                </a:lnTo>
                <a:lnTo>
                  <a:pt x="1470659" y="117602"/>
                </a:lnTo>
                <a:lnTo>
                  <a:pt x="1470659" y="588010"/>
                </a:lnTo>
                <a:lnTo>
                  <a:pt x="1461410" y="633785"/>
                </a:lnTo>
                <a:lnTo>
                  <a:pt x="1436195" y="671166"/>
                </a:lnTo>
                <a:lnTo>
                  <a:pt x="1398811" y="696369"/>
                </a:lnTo>
                <a:lnTo>
                  <a:pt x="1353057" y="705612"/>
                </a:lnTo>
                <a:lnTo>
                  <a:pt x="117601" y="705612"/>
                </a:lnTo>
                <a:lnTo>
                  <a:pt x="71848" y="696369"/>
                </a:lnTo>
                <a:lnTo>
                  <a:pt x="34464" y="671166"/>
                </a:lnTo>
                <a:lnTo>
                  <a:pt x="9249" y="633785"/>
                </a:lnTo>
                <a:lnTo>
                  <a:pt x="0" y="588010"/>
                </a:lnTo>
                <a:lnTo>
                  <a:pt x="0" y="117602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6841363" y="5551728"/>
            <a:ext cx="12192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2735" marR="5080" indent="-280670">
              <a:lnSpc>
                <a:spcPct val="100000"/>
              </a:lnSpc>
              <a:spcBef>
                <a:spcPts val="100"/>
              </a:spcBef>
            </a:pPr>
            <a:r>
              <a:rPr sz="1800" spc="-45" dirty="0">
                <a:latin typeface="Calibri"/>
                <a:cs typeface="Calibri"/>
              </a:rPr>
              <a:t>P</a:t>
            </a:r>
            <a:r>
              <a:rPr sz="1800" dirty="0">
                <a:latin typeface="Calibri"/>
                <a:cs typeface="Calibri"/>
              </a:rPr>
              <a:t>er</a:t>
            </a:r>
            <a:r>
              <a:rPr sz="1800" spc="-35" dirty="0">
                <a:latin typeface="Calibri"/>
                <a:cs typeface="Calibri"/>
              </a:rPr>
              <a:t>f</a:t>
            </a:r>
            <a:r>
              <a:rPr sz="1800" spc="-5" dirty="0">
                <a:latin typeface="Calibri"/>
                <a:cs typeface="Calibri"/>
              </a:rPr>
              <a:t>ormance  sociale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823544" y="4999609"/>
            <a:ext cx="10543540" cy="1435100"/>
            <a:chOff x="823544" y="4999609"/>
            <a:chExt cx="10543540" cy="1435100"/>
          </a:xfrm>
        </p:grpSpPr>
        <p:sp>
          <p:nvSpPr>
            <p:cNvPr id="17" name="object 17"/>
            <p:cNvSpPr/>
            <p:nvPr/>
          </p:nvSpPr>
          <p:spPr>
            <a:xfrm>
              <a:off x="8255507" y="5725668"/>
              <a:ext cx="346075" cy="292735"/>
            </a:xfrm>
            <a:custGeom>
              <a:avLst/>
              <a:gdLst/>
              <a:ahLst/>
              <a:cxnLst/>
              <a:rect l="l" t="t" r="r" b="b"/>
              <a:pathLst>
                <a:path w="346075" h="292735">
                  <a:moveTo>
                    <a:pt x="199644" y="0"/>
                  </a:moveTo>
                  <a:lnTo>
                    <a:pt x="199644" y="73151"/>
                  </a:lnTo>
                  <a:lnTo>
                    <a:pt x="0" y="73151"/>
                  </a:lnTo>
                  <a:lnTo>
                    <a:pt x="0" y="219455"/>
                  </a:lnTo>
                  <a:lnTo>
                    <a:pt x="199644" y="219455"/>
                  </a:lnTo>
                  <a:lnTo>
                    <a:pt x="199644" y="292607"/>
                  </a:lnTo>
                  <a:lnTo>
                    <a:pt x="345948" y="146303"/>
                  </a:lnTo>
                  <a:lnTo>
                    <a:pt x="199644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8255507" y="5725668"/>
              <a:ext cx="346075" cy="292735"/>
            </a:xfrm>
            <a:custGeom>
              <a:avLst/>
              <a:gdLst/>
              <a:ahLst/>
              <a:cxnLst/>
              <a:rect l="l" t="t" r="r" b="b"/>
              <a:pathLst>
                <a:path w="346075" h="292735">
                  <a:moveTo>
                    <a:pt x="0" y="73151"/>
                  </a:moveTo>
                  <a:lnTo>
                    <a:pt x="199644" y="73151"/>
                  </a:lnTo>
                  <a:lnTo>
                    <a:pt x="199644" y="0"/>
                  </a:lnTo>
                  <a:lnTo>
                    <a:pt x="345948" y="146303"/>
                  </a:lnTo>
                  <a:lnTo>
                    <a:pt x="199644" y="292607"/>
                  </a:lnTo>
                  <a:lnTo>
                    <a:pt x="199644" y="219455"/>
                  </a:lnTo>
                  <a:lnTo>
                    <a:pt x="0" y="219455"/>
                  </a:lnTo>
                  <a:lnTo>
                    <a:pt x="0" y="73151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23544" y="4999609"/>
              <a:ext cx="10543463" cy="1434490"/>
            </a:xfrm>
            <a:prstGeom prst="rect">
              <a:avLst/>
            </a:prstGeom>
          </p:spPr>
        </p:pic>
      </p:grpSp>
      <p:sp>
        <p:nvSpPr>
          <p:cNvPr id="20" name="object 20"/>
          <p:cNvSpPr txBox="1"/>
          <p:nvPr/>
        </p:nvSpPr>
        <p:spPr>
          <a:xfrm>
            <a:off x="4529709" y="5041468"/>
            <a:ext cx="218567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solidFill>
                  <a:srgbClr val="FF0000"/>
                </a:solidFill>
                <a:latin typeface="Calibri"/>
                <a:cs typeface="Calibri"/>
              </a:rPr>
              <a:t>Contesto</a:t>
            </a:r>
            <a:r>
              <a:rPr sz="1800" spc="-2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di</a:t>
            </a:r>
            <a:r>
              <a:rPr sz="1800" spc="-1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riferimento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4737861" y="5472429"/>
            <a:ext cx="1910080" cy="720090"/>
            <a:chOff x="4737861" y="5472429"/>
            <a:chExt cx="1910080" cy="720090"/>
          </a:xfrm>
        </p:grpSpPr>
        <p:sp>
          <p:nvSpPr>
            <p:cNvPr id="22" name="object 22"/>
            <p:cNvSpPr/>
            <p:nvPr/>
          </p:nvSpPr>
          <p:spPr>
            <a:xfrm>
              <a:off x="6295644" y="5675375"/>
              <a:ext cx="346075" cy="292735"/>
            </a:xfrm>
            <a:custGeom>
              <a:avLst/>
              <a:gdLst/>
              <a:ahLst/>
              <a:cxnLst/>
              <a:rect l="l" t="t" r="r" b="b"/>
              <a:pathLst>
                <a:path w="346075" h="292735">
                  <a:moveTo>
                    <a:pt x="199643" y="0"/>
                  </a:moveTo>
                  <a:lnTo>
                    <a:pt x="199643" y="73152"/>
                  </a:lnTo>
                  <a:lnTo>
                    <a:pt x="0" y="73152"/>
                  </a:lnTo>
                  <a:lnTo>
                    <a:pt x="0" y="219456"/>
                  </a:lnTo>
                  <a:lnTo>
                    <a:pt x="199643" y="219456"/>
                  </a:lnTo>
                  <a:lnTo>
                    <a:pt x="199643" y="292608"/>
                  </a:lnTo>
                  <a:lnTo>
                    <a:pt x="345948" y="146304"/>
                  </a:lnTo>
                  <a:lnTo>
                    <a:pt x="199643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744211" y="5478779"/>
              <a:ext cx="1897380" cy="707390"/>
            </a:xfrm>
            <a:custGeom>
              <a:avLst/>
              <a:gdLst/>
              <a:ahLst/>
              <a:cxnLst/>
              <a:rect l="l" t="t" r="r" b="b"/>
              <a:pathLst>
                <a:path w="1897379" h="707389">
                  <a:moveTo>
                    <a:pt x="1551432" y="269748"/>
                  </a:moveTo>
                  <a:lnTo>
                    <a:pt x="1751076" y="269748"/>
                  </a:lnTo>
                  <a:lnTo>
                    <a:pt x="1751076" y="196596"/>
                  </a:lnTo>
                  <a:lnTo>
                    <a:pt x="1897380" y="342900"/>
                  </a:lnTo>
                  <a:lnTo>
                    <a:pt x="1751076" y="489204"/>
                  </a:lnTo>
                  <a:lnTo>
                    <a:pt x="1751076" y="416052"/>
                  </a:lnTo>
                  <a:lnTo>
                    <a:pt x="1551432" y="416052"/>
                  </a:lnTo>
                  <a:lnTo>
                    <a:pt x="1551432" y="269748"/>
                  </a:lnTo>
                  <a:close/>
                </a:path>
                <a:path w="1897379" h="707389">
                  <a:moveTo>
                    <a:pt x="0" y="117856"/>
                  </a:moveTo>
                  <a:lnTo>
                    <a:pt x="9253" y="71955"/>
                  </a:lnTo>
                  <a:lnTo>
                    <a:pt x="34496" y="34496"/>
                  </a:lnTo>
                  <a:lnTo>
                    <a:pt x="71955" y="9253"/>
                  </a:lnTo>
                  <a:lnTo>
                    <a:pt x="117855" y="0"/>
                  </a:lnTo>
                  <a:lnTo>
                    <a:pt x="1354327" y="0"/>
                  </a:lnTo>
                  <a:lnTo>
                    <a:pt x="1400228" y="9253"/>
                  </a:lnTo>
                  <a:lnTo>
                    <a:pt x="1437687" y="34496"/>
                  </a:lnTo>
                  <a:lnTo>
                    <a:pt x="1462930" y="71955"/>
                  </a:lnTo>
                  <a:lnTo>
                    <a:pt x="1472184" y="117856"/>
                  </a:lnTo>
                  <a:lnTo>
                    <a:pt x="1472184" y="589280"/>
                  </a:lnTo>
                  <a:lnTo>
                    <a:pt x="1462930" y="635153"/>
                  </a:lnTo>
                  <a:lnTo>
                    <a:pt x="1437687" y="672615"/>
                  </a:lnTo>
                  <a:lnTo>
                    <a:pt x="1400228" y="697873"/>
                  </a:lnTo>
                  <a:lnTo>
                    <a:pt x="1354327" y="707136"/>
                  </a:lnTo>
                  <a:lnTo>
                    <a:pt x="117855" y="707136"/>
                  </a:lnTo>
                  <a:lnTo>
                    <a:pt x="71955" y="697873"/>
                  </a:lnTo>
                  <a:lnTo>
                    <a:pt x="34496" y="672615"/>
                  </a:lnTo>
                  <a:lnTo>
                    <a:pt x="9253" y="635153"/>
                  </a:lnTo>
                  <a:lnTo>
                    <a:pt x="0" y="589280"/>
                  </a:lnTo>
                  <a:lnTo>
                    <a:pt x="0" y="117856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4887595" y="5551728"/>
            <a:ext cx="12192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45" dirty="0">
                <a:latin typeface="Calibri"/>
                <a:cs typeface="Calibri"/>
              </a:rPr>
              <a:t>P</a:t>
            </a:r>
            <a:r>
              <a:rPr sz="1800" dirty="0">
                <a:latin typeface="Calibri"/>
                <a:cs typeface="Calibri"/>
              </a:rPr>
              <a:t>er</a:t>
            </a:r>
            <a:r>
              <a:rPr sz="1800" spc="-35" dirty="0">
                <a:latin typeface="Calibri"/>
                <a:cs typeface="Calibri"/>
              </a:rPr>
              <a:t>f</a:t>
            </a:r>
            <a:r>
              <a:rPr sz="1800" spc="-5" dirty="0">
                <a:latin typeface="Calibri"/>
                <a:cs typeface="Calibri"/>
              </a:rPr>
              <a:t>ormance  Istituzionale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4379721" y="5702553"/>
            <a:ext cx="358775" cy="305435"/>
            <a:chOff x="4379721" y="5702553"/>
            <a:chExt cx="358775" cy="305435"/>
          </a:xfrm>
        </p:grpSpPr>
        <p:sp>
          <p:nvSpPr>
            <p:cNvPr id="26" name="object 26"/>
            <p:cNvSpPr/>
            <p:nvPr/>
          </p:nvSpPr>
          <p:spPr>
            <a:xfrm>
              <a:off x="4386071" y="5708903"/>
              <a:ext cx="346075" cy="292735"/>
            </a:xfrm>
            <a:custGeom>
              <a:avLst/>
              <a:gdLst/>
              <a:ahLst/>
              <a:cxnLst/>
              <a:rect l="l" t="t" r="r" b="b"/>
              <a:pathLst>
                <a:path w="346075" h="292735">
                  <a:moveTo>
                    <a:pt x="199643" y="0"/>
                  </a:moveTo>
                  <a:lnTo>
                    <a:pt x="199643" y="73152"/>
                  </a:lnTo>
                  <a:lnTo>
                    <a:pt x="0" y="73152"/>
                  </a:lnTo>
                  <a:lnTo>
                    <a:pt x="0" y="219456"/>
                  </a:lnTo>
                  <a:lnTo>
                    <a:pt x="199643" y="219456"/>
                  </a:lnTo>
                  <a:lnTo>
                    <a:pt x="199643" y="292608"/>
                  </a:lnTo>
                  <a:lnTo>
                    <a:pt x="345948" y="146304"/>
                  </a:lnTo>
                  <a:lnTo>
                    <a:pt x="199643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386071" y="5708903"/>
              <a:ext cx="346075" cy="292735"/>
            </a:xfrm>
            <a:custGeom>
              <a:avLst/>
              <a:gdLst/>
              <a:ahLst/>
              <a:cxnLst/>
              <a:rect l="l" t="t" r="r" b="b"/>
              <a:pathLst>
                <a:path w="346075" h="292735">
                  <a:moveTo>
                    <a:pt x="0" y="73152"/>
                  </a:moveTo>
                  <a:lnTo>
                    <a:pt x="199643" y="73152"/>
                  </a:lnTo>
                  <a:lnTo>
                    <a:pt x="199643" y="0"/>
                  </a:lnTo>
                  <a:lnTo>
                    <a:pt x="345948" y="146304"/>
                  </a:lnTo>
                  <a:lnTo>
                    <a:pt x="199643" y="292608"/>
                  </a:lnTo>
                  <a:lnTo>
                    <a:pt x="199643" y="219456"/>
                  </a:lnTo>
                  <a:lnTo>
                    <a:pt x="0" y="219456"/>
                  </a:lnTo>
                  <a:lnTo>
                    <a:pt x="0" y="73152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56285"/>
            <a:ext cx="2960370" cy="543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400" spc="-5" dirty="0">
                <a:solidFill>
                  <a:srgbClr val="006FC0"/>
                </a:solidFill>
                <a:latin typeface="Calibri Light"/>
                <a:cs typeface="Calibri Light"/>
              </a:rPr>
              <a:t>Il</a:t>
            </a:r>
            <a:r>
              <a:rPr sz="3400" spc="-75" dirty="0">
                <a:solidFill>
                  <a:srgbClr val="006FC0"/>
                </a:solidFill>
                <a:latin typeface="Calibri Light"/>
                <a:cs typeface="Calibri Light"/>
              </a:rPr>
              <a:t> </a:t>
            </a:r>
            <a:r>
              <a:rPr sz="3400" spc="-25" dirty="0">
                <a:solidFill>
                  <a:srgbClr val="006FC0"/>
                </a:solidFill>
                <a:latin typeface="Calibri Light"/>
                <a:cs typeface="Calibri Light"/>
              </a:rPr>
              <a:t>PIAO:</a:t>
            </a:r>
            <a:r>
              <a:rPr sz="3400" spc="-95" dirty="0">
                <a:solidFill>
                  <a:srgbClr val="006FC0"/>
                </a:solidFill>
                <a:latin typeface="Calibri Light"/>
                <a:cs typeface="Calibri Light"/>
              </a:rPr>
              <a:t> </a:t>
            </a:r>
            <a:r>
              <a:rPr sz="3400" spc="-20" dirty="0">
                <a:solidFill>
                  <a:srgbClr val="006FC0"/>
                </a:solidFill>
                <a:latin typeface="Calibri Light"/>
                <a:cs typeface="Calibri Light"/>
              </a:rPr>
              <a:t>origine</a:t>
            </a:r>
            <a:endParaRPr sz="3400" dirty="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1805432"/>
            <a:ext cx="10222865" cy="3959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Il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5" dirty="0">
                <a:solidFill>
                  <a:srgbClr val="FF0000"/>
                </a:solidFill>
                <a:latin typeface="Calibri Light"/>
                <a:cs typeface="Calibri Light"/>
              </a:rPr>
              <a:t>PIAO</a:t>
            </a:r>
            <a:r>
              <a:rPr sz="2400" spc="-65" dirty="0">
                <a:solidFill>
                  <a:srgbClr val="FF0000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(Piano</a:t>
            </a:r>
            <a:r>
              <a:rPr sz="2400" spc="-6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30" dirty="0">
                <a:solidFill>
                  <a:srgbClr val="2A6395"/>
                </a:solidFill>
                <a:latin typeface="Calibri Light"/>
                <a:cs typeface="Calibri Light"/>
              </a:rPr>
              <a:t>Integrato</a:t>
            </a:r>
            <a:r>
              <a:rPr sz="2400" spc="-7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di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attività</a:t>
            </a:r>
            <a:r>
              <a:rPr sz="2400" spc="-5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e</a:t>
            </a:r>
            <a:r>
              <a:rPr sz="2400" spc="-3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30" dirty="0">
                <a:solidFill>
                  <a:srgbClr val="2A6395"/>
                </a:solidFill>
                <a:latin typeface="Calibri Light"/>
                <a:cs typeface="Calibri Light"/>
              </a:rPr>
              <a:t>organizzazione)</a:t>
            </a:r>
            <a:r>
              <a:rPr sz="2400" spc="-5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FF0000"/>
                </a:solidFill>
                <a:latin typeface="Calibri Light"/>
                <a:cs typeface="Calibri Light"/>
              </a:rPr>
              <a:t>è</a:t>
            </a:r>
            <a:r>
              <a:rPr sz="2400" spc="-20" dirty="0">
                <a:solidFill>
                  <a:srgbClr val="FF0000"/>
                </a:solidFill>
                <a:latin typeface="Calibri Light"/>
                <a:cs typeface="Calibri Light"/>
              </a:rPr>
              <a:t> </a:t>
            </a:r>
            <a:r>
              <a:rPr sz="2400" spc="-30" dirty="0">
                <a:solidFill>
                  <a:srgbClr val="FF0000"/>
                </a:solidFill>
                <a:latin typeface="Calibri Light"/>
                <a:cs typeface="Calibri Light"/>
              </a:rPr>
              <a:t>stato</a:t>
            </a:r>
            <a:r>
              <a:rPr sz="2400" spc="-80" dirty="0">
                <a:solidFill>
                  <a:srgbClr val="FF0000"/>
                </a:solidFill>
                <a:latin typeface="Calibri Light"/>
                <a:cs typeface="Calibri Light"/>
              </a:rPr>
              <a:t> </a:t>
            </a:r>
            <a:r>
              <a:rPr sz="2400" spc="-30" dirty="0">
                <a:solidFill>
                  <a:srgbClr val="FF0000"/>
                </a:solidFill>
                <a:latin typeface="Calibri Light"/>
                <a:cs typeface="Calibri Light"/>
              </a:rPr>
              <a:t>introdotto</a:t>
            </a:r>
            <a:r>
              <a:rPr sz="2400" spc="-60" dirty="0">
                <a:solidFill>
                  <a:srgbClr val="FF0000"/>
                </a:solidFill>
                <a:latin typeface="Calibri Light"/>
                <a:cs typeface="Calibri Light"/>
              </a:rPr>
              <a:t> </a:t>
            </a:r>
            <a:r>
              <a:rPr sz="2400" u="heavy" spc="-3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dall’art.</a:t>
            </a:r>
            <a:r>
              <a:rPr sz="2400" u="heavy" spc="-6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6</a:t>
            </a:r>
            <a:r>
              <a:rPr sz="2400" u="heavy" spc="-1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del</a:t>
            </a:r>
            <a:endParaRPr sz="24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350">
              <a:latin typeface="Calibri Light"/>
              <a:cs typeface="Calibri Light"/>
            </a:endParaRPr>
          </a:p>
          <a:p>
            <a:pPr marL="12700">
              <a:lnSpc>
                <a:spcPct val="100000"/>
              </a:lnSpc>
            </a:pPr>
            <a:r>
              <a:rPr sz="2400" u="heavy" spc="-2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D.L.</a:t>
            </a:r>
            <a:r>
              <a:rPr sz="2400" u="heavy" spc="-5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1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80/2021</a:t>
            </a:r>
            <a:r>
              <a:rPr sz="2400" spc="-15" dirty="0">
                <a:solidFill>
                  <a:srgbClr val="FF0000"/>
                </a:solidFill>
                <a:latin typeface="Calibri Light"/>
                <a:cs typeface="Calibri Light"/>
              </a:rPr>
              <a:t>,</a:t>
            </a:r>
            <a:r>
              <a:rPr sz="2400" spc="-70" dirty="0">
                <a:solidFill>
                  <a:srgbClr val="FF0000"/>
                </a:solidFill>
                <a:latin typeface="Calibri Light"/>
                <a:cs typeface="Calibri Light"/>
              </a:rPr>
              <a:t> </a:t>
            </a:r>
            <a:r>
              <a:rPr sz="2400" spc="-25" dirty="0">
                <a:solidFill>
                  <a:srgbClr val="FF0000"/>
                </a:solidFill>
                <a:latin typeface="Calibri Light"/>
                <a:cs typeface="Calibri Light"/>
              </a:rPr>
              <a:t>convertito</a:t>
            </a:r>
            <a:r>
              <a:rPr sz="2400" spc="-85" dirty="0">
                <a:solidFill>
                  <a:srgbClr val="FF0000"/>
                </a:solidFill>
                <a:latin typeface="Calibri Light"/>
                <a:cs typeface="Calibri Light"/>
              </a:rPr>
              <a:t> </a:t>
            </a:r>
            <a:r>
              <a:rPr sz="2400" spc="-5" dirty="0">
                <a:solidFill>
                  <a:srgbClr val="FF0000"/>
                </a:solidFill>
                <a:latin typeface="Calibri Light"/>
                <a:cs typeface="Calibri Light"/>
              </a:rPr>
              <a:t>dalla</a:t>
            </a:r>
            <a:r>
              <a:rPr sz="2400" spc="-60" dirty="0">
                <a:solidFill>
                  <a:srgbClr val="FF0000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FF0000"/>
                </a:solidFill>
                <a:latin typeface="Calibri Light"/>
                <a:cs typeface="Calibri Light"/>
              </a:rPr>
              <a:t>L.</a:t>
            </a:r>
            <a:r>
              <a:rPr sz="2400" spc="-45" dirty="0">
                <a:solidFill>
                  <a:srgbClr val="FF0000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FF0000"/>
                </a:solidFill>
                <a:latin typeface="Calibri Light"/>
                <a:cs typeface="Calibri Light"/>
              </a:rPr>
              <a:t>n.</a:t>
            </a:r>
            <a:r>
              <a:rPr sz="2400" spc="-30" dirty="0">
                <a:solidFill>
                  <a:srgbClr val="FF0000"/>
                </a:solidFill>
                <a:latin typeface="Calibri Light"/>
                <a:cs typeface="Calibri Light"/>
              </a:rPr>
              <a:t> </a:t>
            </a:r>
            <a:r>
              <a:rPr sz="2400" spc="-15" dirty="0">
                <a:solidFill>
                  <a:srgbClr val="FF0000"/>
                </a:solidFill>
                <a:latin typeface="Calibri Light"/>
                <a:cs typeface="Calibri Light"/>
              </a:rPr>
              <a:t>113/2021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.</a:t>
            </a:r>
            <a:endParaRPr sz="24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150">
              <a:latin typeface="Calibri Light"/>
              <a:cs typeface="Calibri Ligh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La</a:t>
            </a: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sua</a:t>
            </a:r>
            <a:r>
              <a:rPr sz="2400" spc="-5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attuazione</a:t>
            </a:r>
            <a:r>
              <a:rPr sz="2400" spc="-6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30" dirty="0">
                <a:solidFill>
                  <a:srgbClr val="2A6395"/>
                </a:solidFill>
                <a:latin typeface="Calibri Light"/>
                <a:cs typeface="Calibri Light"/>
              </a:rPr>
              <a:t>prevede</a:t>
            </a:r>
            <a:r>
              <a:rPr sz="2400" spc="-6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la</a:t>
            </a:r>
            <a:r>
              <a:rPr sz="2400" spc="-3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definizione</a:t>
            </a:r>
            <a:r>
              <a:rPr sz="2400" spc="-6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di</a:t>
            </a:r>
            <a:r>
              <a:rPr sz="2400" spc="-3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due</a:t>
            </a:r>
            <a:r>
              <a:rPr sz="2400" spc="-4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decreti</a:t>
            </a:r>
            <a:r>
              <a:rPr sz="2400" spc="-5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tra</a:t>
            </a:r>
            <a:r>
              <a:rPr sz="2400" spc="-5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loro</a:t>
            </a:r>
            <a:r>
              <a:rPr sz="2400" spc="-5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collegati:</a:t>
            </a:r>
            <a:endParaRPr sz="24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>
              <a:latin typeface="Calibri Light"/>
              <a:cs typeface="Calibri Light"/>
            </a:endParaRPr>
          </a:p>
          <a:p>
            <a:pPr marL="698500" indent="-229235">
              <a:lnSpc>
                <a:spcPct val="100000"/>
              </a:lnSpc>
              <a:buFont typeface="Arial MT"/>
              <a:buChar char="•"/>
              <a:tabLst>
                <a:tab pos="698500" algn="l"/>
                <a:tab pos="699135" algn="l"/>
              </a:tabLst>
            </a:pPr>
            <a:r>
              <a:rPr sz="2000" spc="-5" dirty="0">
                <a:solidFill>
                  <a:srgbClr val="2A6395"/>
                </a:solidFill>
                <a:latin typeface="Calibri Light"/>
                <a:cs typeface="Calibri Light"/>
              </a:rPr>
              <a:t>un</a:t>
            </a:r>
            <a:r>
              <a:rPr sz="2000" spc="-3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5" dirty="0">
                <a:solidFill>
                  <a:srgbClr val="2A6395"/>
                </a:solidFill>
                <a:latin typeface="Calibri Light"/>
                <a:cs typeface="Calibri Light"/>
              </a:rPr>
              <a:t>DPR</a:t>
            </a:r>
            <a:r>
              <a:rPr sz="2000" spc="-4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10" dirty="0">
                <a:solidFill>
                  <a:srgbClr val="2A6395"/>
                </a:solidFill>
                <a:latin typeface="Calibri Light"/>
                <a:cs typeface="Calibri Light"/>
              </a:rPr>
              <a:t>di</a:t>
            </a:r>
            <a:r>
              <a:rPr sz="2000" spc="-1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20" dirty="0">
                <a:solidFill>
                  <a:srgbClr val="2A6395"/>
                </a:solidFill>
                <a:latin typeface="Calibri Light"/>
                <a:cs typeface="Calibri Light"/>
              </a:rPr>
              <a:t>abrogazione</a:t>
            </a:r>
            <a:r>
              <a:rPr sz="2000" spc="-6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5" dirty="0">
                <a:solidFill>
                  <a:srgbClr val="2A6395"/>
                </a:solidFill>
                <a:latin typeface="Calibri Light"/>
                <a:cs typeface="Calibri Light"/>
              </a:rPr>
              <a:t>degli</a:t>
            </a:r>
            <a:r>
              <a:rPr sz="2000" spc="-3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20" dirty="0">
                <a:solidFill>
                  <a:srgbClr val="2A6395"/>
                </a:solidFill>
                <a:latin typeface="Calibri Light"/>
                <a:cs typeface="Calibri Light"/>
              </a:rPr>
              <a:t>strumenti</a:t>
            </a:r>
            <a:r>
              <a:rPr sz="2000" spc="-4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25" dirty="0">
                <a:solidFill>
                  <a:srgbClr val="2A6395"/>
                </a:solidFill>
                <a:latin typeface="Calibri Light"/>
                <a:cs typeface="Calibri Light"/>
              </a:rPr>
              <a:t>programmatici</a:t>
            </a:r>
            <a:r>
              <a:rPr sz="2000" spc="-5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15" dirty="0">
                <a:solidFill>
                  <a:srgbClr val="2A6395"/>
                </a:solidFill>
                <a:latin typeface="Calibri Light"/>
                <a:cs typeface="Calibri Light"/>
              </a:rPr>
              <a:t>esistenti</a:t>
            </a:r>
            <a:r>
              <a:rPr sz="2000" spc="-4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5" dirty="0">
                <a:solidFill>
                  <a:srgbClr val="2A6395"/>
                </a:solidFill>
                <a:latin typeface="Calibri Light"/>
                <a:cs typeface="Calibri Light"/>
              </a:rPr>
              <a:t>(</a:t>
            </a:r>
            <a:r>
              <a:rPr sz="2000" i="1" spc="-5" dirty="0">
                <a:solidFill>
                  <a:srgbClr val="2A6395"/>
                </a:solidFill>
                <a:latin typeface="Calibri Light"/>
                <a:cs typeface="Calibri Light"/>
              </a:rPr>
              <a:t>pars</a:t>
            </a:r>
            <a:r>
              <a:rPr sz="2000" i="1" spc="-3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i="1" spc="-15" dirty="0">
                <a:solidFill>
                  <a:srgbClr val="2A6395"/>
                </a:solidFill>
                <a:latin typeface="Calibri Light"/>
                <a:cs typeface="Calibri Light"/>
              </a:rPr>
              <a:t>destruens</a:t>
            </a:r>
            <a:r>
              <a:rPr sz="2000" spc="-15" dirty="0">
                <a:solidFill>
                  <a:srgbClr val="2A6395"/>
                </a:solidFill>
                <a:latin typeface="Calibri Light"/>
                <a:cs typeface="Calibri Light"/>
              </a:rPr>
              <a:t>)</a:t>
            </a:r>
            <a:endParaRPr sz="20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2A6395"/>
              </a:buClr>
              <a:buFont typeface="Arial MT"/>
              <a:buChar char="•"/>
            </a:pPr>
            <a:endParaRPr sz="2350">
              <a:latin typeface="Calibri Light"/>
              <a:cs typeface="Calibri Light"/>
            </a:endParaRPr>
          </a:p>
          <a:p>
            <a:pPr marL="698500" indent="-229235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698500" algn="l"/>
                <a:tab pos="699135" algn="l"/>
              </a:tabLst>
            </a:pPr>
            <a:r>
              <a:rPr sz="2000" spc="-5" dirty="0">
                <a:solidFill>
                  <a:srgbClr val="2A6395"/>
                </a:solidFill>
                <a:latin typeface="Calibri Light"/>
                <a:cs typeface="Calibri Light"/>
              </a:rPr>
              <a:t>un</a:t>
            </a:r>
            <a:r>
              <a:rPr sz="2000" spc="-3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dirty="0">
                <a:solidFill>
                  <a:srgbClr val="2A6395"/>
                </a:solidFill>
                <a:latin typeface="Calibri Light"/>
                <a:cs typeface="Calibri Light"/>
              </a:rPr>
              <a:t>DM</a:t>
            </a:r>
            <a:r>
              <a:rPr sz="2000" spc="-6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20" dirty="0">
                <a:solidFill>
                  <a:srgbClr val="2A6395"/>
                </a:solidFill>
                <a:latin typeface="Calibri Light"/>
                <a:cs typeface="Calibri Light"/>
              </a:rPr>
              <a:t>diretto</a:t>
            </a:r>
            <a:r>
              <a:rPr sz="2000" spc="-4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dirty="0">
                <a:solidFill>
                  <a:srgbClr val="2A6395"/>
                </a:solidFill>
                <a:latin typeface="Calibri Light"/>
                <a:cs typeface="Calibri Light"/>
              </a:rPr>
              <a:t>a</a:t>
            </a:r>
            <a:r>
              <a:rPr sz="2000" spc="-2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15" dirty="0">
                <a:solidFill>
                  <a:srgbClr val="2A6395"/>
                </a:solidFill>
                <a:latin typeface="Calibri Light"/>
                <a:cs typeface="Calibri Light"/>
              </a:rPr>
              <a:t>definire</a:t>
            </a:r>
            <a:r>
              <a:rPr sz="2000" spc="-5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20" dirty="0">
                <a:solidFill>
                  <a:srgbClr val="2A6395"/>
                </a:solidFill>
                <a:latin typeface="Calibri Light"/>
                <a:cs typeface="Calibri Light"/>
              </a:rPr>
              <a:t>struttura</a:t>
            </a:r>
            <a:r>
              <a:rPr sz="2000" spc="-6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dirty="0">
                <a:solidFill>
                  <a:srgbClr val="2A6395"/>
                </a:solidFill>
                <a:latin typeface="Calibri Light"/>
                <a:cs typeface="Calibri Light"/>
              </a:rPr>
              <a:t>e</a:t>
            </a:r>
            <a:r>
              <a:rPr sz="2000" spc="-1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20" dirty="0">
                <a:solidFill>
                  <a:srgbClr val="2A6395"/>
                </a:solidFill>
                <a:latin typeface="Calibri Light"/>
                <a:cs typeface="Calibri Light"/>
              </a:rPr>
              <a:t>contenuti</a:t>
            </a:r>
            <a:r>
              <a:rPr sz="2000" spc="-4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5" dirty="0">
                <a:solidFill>
                  <a:srgbClr val="2A6395"/>
                </a:solidFill>
                <a:latin typeface="Calibri Light"/>
                <a:cs typeface="Calibri Light"/>
              </a:rPr>
              <a:t>del</a:t>
            </a:r>
            <a:r>
              <a:rPr sz="2000" spc="-25" dirty="0">
                <a:solidFill>
                  <a:srgbClr val="2A6395"/>
                </a:solidFill>
                <a:latin typeface="Calibri Light"/>
                <a:cs typeface="Calibri Light"/>
              </a:rPr>
              <a:t> PIAO,</a:t>
            </a:r>
            <a:r>
              <a:rPr sz="2000" spc="-5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20" dirty="0">
                <a:solidFill>
                  <a:srgbClr val="2A6395"/>
                </a:solidFill>
                <a:latin typeface="Calibri Light"/>
                <a:cs typeface="Calibri Light"/>
              </a:rPr>
              <a:t>accompagnato</a:t>
            </a:r>
            <a:r>
              <a:rPr sz="2000" spc="-4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5" dirty="0">
                <a:solidFill>
                  <a:srgbClr val="2A6395"/>
                </a:solidFill>
                <a:latin typeface="Calibri Light"/>
                <a:cs typeface="Calibri Light"/>
              </a:rPr>
              <a:t>da</a:t>
            </a:r>
            <a:r>
              <a:rPr sz="2000" spc="-3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5" dirty="0">
                <a:solidFill>
                  <a:srgbClr val="2A6395"/>
                </a:solidFill>
                <a:latin typeface="Calibri Light"/>
                <a:cs typeface="Calibri Light"/>
              </a:rPr>
              <a:t>uno</a:t>
            </a:r>
            <a:r>
              <a:rPr sz="2000" spc="-4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15" dirty="0">
                <a:solidFill>
                  <a:srgbClr val="2A6395"/>
                </a:solidFill>
                <a:latin typeface="Calibri Light"/>
                <a:cs typeface="Calibri Light"/>
              </a:rPr>
              <a:t>schema</a:t>
            </a:r>
            <a:r>
              <a:rPr sz="2000" spc="-5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5" dirty="0">
                <a:solidFill>
                  <a:srgbClr val="2A6395"/>
                </a:solidFill>
                <a:latin typeface="Calibri Light"/>
                <a:cs typeface="Calibri Light"/>
              </a:rPr>
              <a:t>di</a:t>
            </a:r>
            <a:r>
              <a:rPr sz="2000" spc="-1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5" dirty="0">
                <a:solidFill>
                  <a:srgbClr val="2A6395"/>
                </a:solidFill>
                <a:latin typeface="Calibri Light"/>
                <a:cs typeface="Calibri Light"/>
              </a:rPr>
              <a:t>piano</a:t>
            </a:r>
            <a:endParaRPr sz="20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950">
              <a:latin typeface="Calibri Light"/>
              <a:cs typeface="Calibri Light"/>
            </a:endParaRPr>
          </a:p>
          <a:p>
            <a:pPr marL="698500">
              <a:lnSpc>
                <a:spcPct val="100000"/>
              </a:lnSpc>
              <a:spcBef>
                <a:spcPts val="5"/>
              </a:spcBef>
            </a:pPr>
            <a:r>
              <a:rPr sz="2000" dirty="0">
                <a:solidFill>
                  <a:srgbClr val="2A6395"/>
                </a:solidFill>
                <a:latin typeface="Calibri Light"/>
                <a:cs typeface="Calibri Light"/>
              </a:rPr>
              <a:t>tipo</a:t>
            </a:r>
            <a:r>
              <a:rPr sz="2000" spc="-5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dirty="0">
                <a:solidFill>
                  <a:srgbClr val="2A6395"/>
                </a:solidFill>
                <a:latin typeface="Calibri Light"/>
                <a:cs typeface="Calibri Light"/>
              </a:rPr>
              <a:t>e</a:t>
            </a:r>
            <a:r>
              <a:rPr sz="2000" spc="-1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5" dirty="0">
                <a:solidFill>
                  <a:srgbClr val="2A6395"/>
                </a:solidFill>
                <a:latin typeface="Calibri Light"/>
                <a:cs typeface="Calibri Light"/>
              </a:rPr>
              <a:t>da</a:t>
            </a:r>
            <a:r>
              <a:rPr sz="2000" spc="-3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5" dirty="0">
                <a:solidFill>
                  <a:srgbClr val="2A6395"/>
                </a:solidFill>
                <a:latin typeface="Calibri Light"/>
                <a:cs typeface="Calibri Light"/>
              </a:rPr>
              <a:t>Linee</a:t>
            </a:r>
            <a:r>
              <a:rPr sz="2000" spc="-6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5" dirty="0">
                <a:solidFill>
                  <a:srgbClr val="2A6395"/>
                </a:solidFill>
                <a:latin typeface="Calibri Light"/>
                <a:cs typeface="Calibri Light"/>
              </a:rPr>
              <a:t>Guida</a:t>
            </a:r>
            <a:r>
              <a:rPr sz="2000" spc="-5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5" dirty="0">
                <a:solidFill>
                  <a:srgbClr val="2A6395"/>
                </a:solidFill>
                <a:latin typeface="Calibri Light"/>
                <a:cs typeface="Calibri Light"/>
              </a:rPr>
              <a:t>utili</a:t>
            </a:r>
            <a:r>
              <a:rPr sz="2000" spc="-2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5" dirty="0">
                <a:solidFill>
                  <a:srgbClr val="2A6395"/>
                </a:solidFill>
                <a:latin typeface="Calibri Light"/>
                <a:cs typeface="Calibri Light"/>
              </a:rPr>
              <a:t>alla</a:t>
            </a:r>
            <a:r>
              <a:rPr sz="2000" spc="-5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10" dirty="0">
                <a:solidFill>
                  <a:srgbClr val="2A6395"/>
                </a:solidFill>
                <a:latin typeface="Calibri Light"/>
                <a:cs typeface="Calibri Light"/>
              </a:rPr>
              <a:t>sua</a:t>
            </a:r>
            <a:r>
              <a:rPr sz="2000" spc="-2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15" dirty="0">
                <a:solidFill>
                  <a:srgbClr val="2A6395"/>
                </a:solidFill>
                <a:latin typeface="Calibri Light"/>
                <a:cs typeface="Calibri Light"/>
              </a:rPr>
              <a:t>compilazione</a:t>
            </a:r>
            <a:r>
              <a:rPr sz="2000" spc="-5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spc="-10" dirty="0">
                <a:solidFill>
                  <a:srgbClr val="2A6395"/>
                </a:solidFill>
                <a:latin typeface="Calibri Light"/>
                <a:cs typeface="Calibri Light"/>
              </a:rPr>
              <a:t>(</a:t>
            </a:r>
            <a:r>
              <a:rPr sz="2000" i="1" spc="-10" dirty="0">
                <a:solidFill>
                  <a:srgbClr val="2A6395"/>
                </a:solidFill>
                <a:latin typeface="Calibri Light"/>
                <a:cs typeface="Calibri Light"/>
              </a:rPr>
              <a:t>pars</a:t>
            </a:r>
            <a:r>
              <a:rPr sz="2000" i="1" spc="-3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000" i="1" spc="-15" dirty="0">
                <a:solidFill>
                  <a:srgbClr val="2A6395"/>
                </a:solidFill>
                <a:latin typeface="Calibri Light"/>
                <a:cs typeface="Calibri Light"/>
              </a:rPr>
              <a:t>construens</a:t>
            </a:r>
            <a:r>
              <a:rPr sz="2000" spc="-15" dirty="0">
                <a:solidFill>
                  <a:srgbClr val="2A6395"/>
                </a:solidFill>
                <a:latin typeface="Calibri Light"/>
                <a:cs typeface="Calibri Light"/>
              </a:rPr>
              <a:t>)</a:t>
            </a:r>
            <a:endParaRPr sz="2000">
              <a:latin typeface="Calibri Light"/>
              <a:cs typeface="Calibri Ligh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56285"/>
            <a:ext cx="4281805" cy="543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400" spc="-5" dirty="0">
                <a:solidFill>
                  <a:srgbClr val="006FC0"/>
                </a:solidFill>
                <a:latin typeface="Calibri Light"/>
                <a:cs typeface="Calibri Light"/>
              </a:rPr>
              <a:t>Il</a:t>
            </a:r>
            <a:r>
              <a:rPr sz="3400" spc="-70" dirty="0">
                <a:solidFill>
                  <a:srgbClr val="006FC0"/>
                </a:solidFill>
                <a:latin typeface="Calibri Light"/>
                <a:cs typeface="Calibri Light"/>
              </a:rPr>
              <a:t> </a:t>
            </a:r>
            <a:r>
              <a:rPr sz="3400" spc="-25" dirty="0">
                <a:solidFill>
                  <a:srgbClr val="006FC0"/>
                </a:solidFill>
                <a:latin typeface="Calibri Light"/>
                <a:cs typeface="Calibri Light"/>
              </a:rPr>
              <a:t>PIAO:</a:t>
            </a:r>
            <a:r>
              <a:rPr sz="3400" spc="-90" dirty="0">
                <a:solidFill>
                  <a:srgbClr val="006FC0"/>
                </a:solidFill>
                <a:latin typeface="Calibri Light"/>
                <a:cs typeface="Calibri Light"/>
              </a:rPr>
              <a:t> </a:t>
            </a:r>
            <a:r>
              <a:rPr sz="3400" spc="-20" dirty="0">
                <a:solidFill>
                  <a:srgbClr val="006FC0"/>
                </a:solidFill>
                <a:latin typeface="Calibri Light"/>
                <a:cs typeface="Calibri Light"/>
              </a:rPr>
              <a:t>origine</a:t>
            </a:r>
            <a:r>
              <a:rPr sz="3400" spc="-95" dirty="0">
                <a:solidFill>
                  <a:srgbClr val="006FC0"/>
                </a:solidFill>
                <a:latin typeface="Calibri Light"/>
                <a:cs typeface="Calibri Light"/>
              </a:rPr>
              <a:t> </a:t>
            </a:r>
            <a:r>
              <a:rPr sz="3400" spc="-5" dirty="0">
                <a:solidFill>
                  <a:srgbClr val="006FC0"/>
                </a:solidFill>
                <a:latin typeface="Calibri Light"/>
                <a:cs typeface="Calibri Light"/>
              </a:rPr>
              <a:t>-</a:t>
            </a:r>
            <a:r>
              <a:rPr sz="3400" spc="-45" dirty="0">
                <a:solidFill>
                  <a:srgbClr val="006FC0"/>
                </a:solidFill>
                <a:latin typeface="Calibri Light"/>
                <a:cs typeface="Calibri Light"/>
              </a:rPr>
              <a:t> </a:t>
            </a:r>
            <a:r>
              <a:rPr sz="3400" spc="-20" dirty="0">
                <a:solidFill>
                  <a:srgbClr val="006FC0"/>
                </a:solidFill>
                <a:latin typeface="Calibri Light"/>
                <a:cs typeface="Calibri Light"/>
              </a:rPr>
              <a:t>segue</a:t>
            </a:r>
            <a:endParaRPr sz="3400" dirty="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1778000"/>
            <a:ext cx="10187305" cy="3993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I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decreti</a:t>
            </a:r>
            <a:r>
              <a:rPr sz="2400" spc="-3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attuativi</a:t>
            </a:r>
            <a:r>
              <a:rPr sz="2400" spc="-3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del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PIAO</a:t>
            </a:r>
            <a:r>
              <a:rPr sz="2400" spc="-7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hanno</a:t>
            </a:r>
            <a:r>
              <a:rPr sz="2400" spc="-6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avuto</a:t>
            </a:r>
            <a:r>
              <a:rPr sz="2400" spc="-6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un</a:t>
            </a:r>
            <a:r>
              <a:rPr sz="2400" spc="-3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30" dirty="0">
                <a:solidFill>
                  <a:srgbClr val="2A6395"/>
                </a:solidFill>
                <a:latin typeface="Calibri Light"/>
                <a:cs typeface="Calibri Light"/>
              </a:rPr>
              <a:t>travagliato</a:t>
            </a:r>
            <a:r>
              <a:rPr sz="2400" spc="-7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30" dirty="0">
                <a:solidFill>
                  <a:srgbClr val="2A6395"/>
                </a:solidFill>
                <a:latin typeface="Calibri Light"/>
                <a:cs typeface="Calibri Light"/>
              </a:rPr>
              <a:t>percorso</a:t>
            </a:r>
            <a:r>
              <a:rPr sz="2400" spc="-6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di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approvazione</a:t>
            </a:r>
            <a:r>
              <a:rPr sz="2400" spc="-6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nella</a:t>
            </a:r>
            <a:endParaRPr sz="24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100">
              <a:latin typeface="Calibri Light"/>
              <a:cs typeface="Calibri Light"/>
            </a:endParaRPr>
          </a:p>
          <a:p>
            <a:pPr marL="12700">
              <a:lnSpc>
                <a:spcPct val="100000"/>
              </a:lnSpc>
            </a:pPr>
            <a:r>
              <a:rPr sz="2400" spc="-35" dirty="0">
                <a:solidFill>
                  <a:srgbClr val="2A6395"/>
                </a:solidFill>
                <a:latin typeface="Calibri Light"/>
                <a:cs typeface="Calibri Light"/>
              </a:rPr>
              <a:t>Conferenza</a:t>
            </a:r>
            <a:r>
              <a:rPr sz="2400" spc="-10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Stato-Regioni.</a:t>
            </a:r>
            <a:endParaRPr sz="2400">
              <a:latin typeface="Calibri Light"/>
              <a:cs typeface="Calibri Light"/>
            </a:endParaRPr>
          </a:p>
          <a:p>
            <a:pPr marL="12700" marR="77470">
              <a:lnSpc>
                <a:spcPct val="190100"/>
              </a:lnSpc>
              <a:spcBef>
                <a:spcPts val="994"/>
              </a:spcBef>
            </a:pP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Il</a:t>
            </a:r>
            <a:r>
              <a:rPr sz="2400" spc="-3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recente</a:t>
            </a:r>
            <a:r>
              <a:rPr sz="2400" spc="-6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u="heavy" spc="-2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parere</a:t>
            </a:r>
            <a:r>
              <a:rPr sz="2400" u="heavy" spc="-6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della</a:t>
            </a:r>
            <a:r>
              <a:rPr sz="2400" u="heavy" spc="-6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2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Sezione</a:t>
            </a:r>
            <a:r>
              <a:rPr sz="2400" u="heavy" spc="-6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2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Consultiva</a:t>
            </a:r>
            <a:r>
              <a:rPr sz="2400" u="heavy" spc="-6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del</a:t>
            </a:r>
            <a:r>
              <a:rPr sz="2400" u="heavy" spc="-2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1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Consiglio</a:t>
            </a:r>
            <a:r>
              <a:rPr sz="2400" u="heavy" spc="-5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di</a:t>
            </a:r>
            <a:r>
              <a:rPr sz="2400" u="heavy" spc="-2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3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Stato,</a:t>
            </a:r>
            <a:r>
              <a:rPr sz="2400" u="heavy" spc="-5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n.</a:t>
            </a:r>
            <a:r>
              <a:rPr sz="2400" u="heavy" spc="-2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506</a:t>
            </a: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,</a:t>
            </a:r>
            <a:r>
              <a:rPr sz="2400" spc="-5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sullo</a:t>
            </a:r>
            <a:r>
              <a:rPr sz="2400" spc="-5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schema </a:t>
            </a:r>
            <a:r>
              <a:rPr sz="2400" spc="-52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di DPR di </a:t>
            </a:r>
            <a:r>
              <a:rPr sz="2400" spc="-30" dirty="0">
                <a:solidFill>
                  <a:srgbClr val="2A6395"/>
                </a:solidFill>
                <a:latin typeface="Calibri Light"/>
                <a:cs typeface="Calibri Light"/>
              </a:rPr>
              <a:t>abrogazione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degli 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strumenti </a:t>
            </a:r>
            <a:r>
              <a:rPr sz="2400" spc="-30" dirty="0">
                <a:solidFill>
                  <a:srgbClr val="2A6395"/>
                </a:solidFill>
                <a:latin typeface="Calibri Light"/>
                <a:cs typeface="Calibri Light"/>
              </a:rPr>
              <a:t>programmatici </a:t>
            </a:r>
            <a:r>
              <a:rPr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esistenti reso 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nell'Adunanza </a:t>
            </a:r>
            <a:r>
              <a:rPr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dell'8</a:t>
            </a:r>
            <a:r>
              <a:rPr sz="2400" spc="-5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30" dirty="0">
                <a:solidFill>
                  <a:srgbClr val="2A6395"/>
                </a:solidFill>
                <a:latin typeface="Calibri Light"/>
                <a:cs typeface="Calibri Light"/>
              </a:rPr>
              <a:t>febbraio</a:t>
            </a:r>
            <a:r>
              <a:rPr sz="2400" spc="-5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e</a:t>
            </a: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del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17</a:t>
            </a: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30" dirty="0">
                <a:solidFill>
                  <a:srgbClr val="2A6395"/>
                </a:solidFill>
                <a:latin typeface="Calibri Light"/>
                <a:cs typeface="Calibri Light"/>
              </a:rPr>
              <a:t>febbraio</a:t>
            </a:r>
            <a:r>
              <a:rPr sz="2400" spc="-7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2022,</a:t>
            </a:r>
            <a:r>
              <a:rPr sz="2400" spc="-4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ha</a:t>
            </a: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messo</a:t>
            </a:r>
            <a:r>
              <a:rPr sz="2400" spc="-8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ulteriormente</a:t>
            </a:r>
            <a:r>
              <a:rPr sz="2400" spc="-6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in</a:t>
            </a:r>
            <a:r>
              <a:rPr sz="2400" spc="-4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discussione</a:t>
            </a:r>
            <a:endParaRPr sz="24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100">
              <a:latin typeface="Calibri Light"/>
              <a:cs typeface="Calibri Light"/>
            </a:endParaRPr>
          </a:p>
          <a:p>
            <a:pPr marL="12700">
              <a:lnSpc>
                <a:spcPct val="100000"/>
              </a:lnSpc>
            </a:pP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l’impianto</a:t>
            </a:r>
            <a:r>
              <a:rPr sz="2400" spc="-7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complessivo</a:t>
            </a:r>
            <a:r>
              <a:rPr sz="2400" spc="-7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di</a:t>
            </a:r>
            <a:r>
              <a:rPr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 attuazione</a:t>
            </a:r>
            <a:r>
              <a:rPr sz="2400" spc="-8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del</a:t>
            </a:r>
            <a:r>
              <a:rPr sz="2400" spc="-3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PIAO.</a:t>
            </a:r>
            <a:endParaRPr sz="2400">
              <a:latin typeface="Calibri Light"/>
              <a:cs typeface="Calibri Ligh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56285"/>
            <a:ext cx="2936875" cy="543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400" spc="-5" dirty="0">
                <a:solidFill>
                  <a:srgbClr val="006FC0"/>
                </a:solidFill>
                <a:latin typeface="Calibri Light"/>
                <a:cs typeface="Calibri Light"/>
              </a:rPr>
              <a:t>Il</a:t>
            </a:r>
            <a:r>
              <a:rPr sz="3400" spc="-75" dirty="0">
                <a:solidFill>
                  <a:srgbClr val="006FC0"/>
                </a:solidFill>
                <a:latin typeface="Calibri Light"/>
                <a:cs typeface="Calibri Light"/>
              </a:rPr>
              <a:t> </a:t>
            </a:r>
            <a:r>
              <a:rPr sz="3400" spc="-25" dirty="0">
                <a:solidFill>
                  <a:srgbClr val="006FC0"/>
                </a:solidFill>
                <a:latin typeface="Calibri Light"/>
                <a:cs typeface="Calibri Light"/>
              </a:rPr>
              <a:t>PIAO:</a:t>
            </a:r>
            <a:r>
              <a:rPr sz="3400" spc="-90" dirty="0">
                <a:solidFill>
                  <a:srgbClr val="006FC0"/>
                </a:solidFill>
                <a:latin typeface="Calibri Light"/>
                <a:cs typeface="Calibri Light"/>
              </a:rPr>
              <a:t> </a:t>
            </a:r>
            <a:r>
              <a:rPr sz="3400" spc="-25" dirty="0">
                <a:solidFill>
                  <a:srgbClr val="006FC0"/>
                </a:solidFill>
                <a:latin typeface="Calibri Light"/>
                <a:cs typeface="Calibri Light"/>
              </a:rPr>
              <a:t>finalità</a:t>
            </a:r>
            <a:endParaRPr sz="3400" dirty="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1760677"/>
            <a:ext cx="9451340" cy="40544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spc="-5" dirty="0">
                <a:solidFill>
                  <a:srgbClr val="2A6395"/>
                </a:solidFill>
                <a:latin typeface="Calibri Light"/>
                <a:cs typeface="Calibri Light"/>
              </a:rPr>
              <a:t>Il</a:t>
            </a:r>
            <a:r>
              <a:rPr sz="2200" spc="-3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20" dirty="0">
                <a:solidFill>
                  <a:srgbClr val="2A6395"/>
                </a:solidFill>
                <a:latin typeface="Calibri Light"/>
                <a:cs typeface="Calibri Light"/>
              </a:rPr>
              <a:t>PIAO</a:t>
            </a:r>
            <a:r>
              <a:rPr sz="2200" spc="-6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5" dirty="0">
                <a:solidFill>
                  <a:srgbClr val="2A6395"/>
                </a:solidFill>
                <a:latin typeface="Calibri Light"/>
                <a:cs typeface="Calibri Light"/>
              </a:rPr>
              <a:t>è</a:t>
            </a:r>
            <a:r>
              <a:rPr sz="2200" spc="-3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25" dirty="0">
                <a:solidFill>
                  <a:srgbClr val="2A6395"/>
                </a:solidFill>
                <a:latin typeface="Calibri Light"/>
                <a:cs typeface="Calibri Light"/>
              </a:rPr>
              <a:t>concepito</a:t>
            </a:r>
            <a:r>
              <a:rPr sz="2200" spc="-6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5" dirty="0">
                <a:solidFill>
                  <a:srgbClr val="2A6395"/>
                </a:solidFill>
                <a:latin typeface="Calibri Light"/>
                <a:cs typeface="Calibri Light"/>
              </a:rPr>
              <a:t>per</a:t>
            </a:r>
            <a:r>
              <a:rPr sz="2200" spc="-5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20" dirty="0">
                <a:solidFill>
                  <a:srgbClr val="2A6395"/>
                </a:solidFill>
                <a:latin typeface="Calibri Light"/>
                <a:cs typeface="Calibri Light"/>
              </a:rPr>
              <a:t>rispondere</a:t>
            </a:r>
            <a:r>
              <a:rPr sz="2200" spc="-5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5" dirty="0">
                <a:solidFill>
                  <a:srgbClr val="2A6395"/>
                </a:solidFill>
                <a:latin typeface="Calibri Light"/>
                <a:cs typeface="Calibri Light"/>
              </a:rPr>
              <a:t>alle</a:t>
            </a:r>
            <a:r>
              <a:rPr sz="2200" spc="-7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20" dirty="0">
                <a:solidFill>
                  <a:srgbClr val="2A6395"/>
                </a:solidFill>
                <a:latin typeface="Calibri Light"/>
                <a:cs typeface="Calibri Light"/>
              </a:rPr>
              <a:t>seguenti</a:t>
            </a:r>
            <a:r>
              <a:rPr sz="2200" spc="-4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25" dirty="0">
                <a:solidFill>
                  <a:srgbClr val="2A6395"/>
                </a:solidFill>
                <a:latin typeface="Calibri Light"/>
                <a:cs typeface="Calibri Light"/>
              </a:rPr>
              <a:t>esigenze:</a:t>
            </a:r>
            <a:endParaRPr sz="22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750">
              <a:latin typeface="Calibri Light"/>
              <a:cs typeface="Calibri Light"/>
            </a:endParaRPr>
          </a:p>
          <a:p>
            <a:pPr marL="469900" indent="-457834">
              <a:lnSpc>
                <a:spcPct val="100000"/>
              </a:lnSpc>
              <a:buAutoNum type="arabicPeriod"/>
              <a:tabLst>
                <a:tab pos="469900" algn="l"/>
                <a:tab pos="470534" algn="l"/>
              </a:tabLst>
            </a:pPr>
            <a:r>
              <a:rPr sz="2200" spc="-20" dirty="0">
                <a:solidFill>
                  <a:srgbClr val="2A6395"/>
                </a:solidFill>
                <a:latin typeface="Calibri Light"/>
                <a:cs typeface="Calibri Light"/>
              </a:rPr>
              <a:t>Semplificazione</a:t>
            </a:r>
            <a:r>
              <a:rPr sz="2200" spc="-7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10" dirty="0">
                <a:solidFill>
                  <a:srgbClr val="2A6395"/>
                </a:solidFill>
                <a:latin typeface="Calibri Light"/>
                <a:cs typeface="Calibri Light"/>
              </a:rPr>
              <a:t>degli</a:t>
            </a:r>
            <a:r>
              <a:rPr sz="2200" spc="-6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20" dirty="0">
                <a:solidFill>
                  <a:srgbClr val="2A6395"/>
                </a:solidFill>
                <a:latin typeface="Calibri Light"/>
                <a:cs typeface="Calibri Light"/>
              </a:rPr>
              <a:t>adempimenti</a:t>
            </a:r>
            <a:r>
              <a:rPr sz="2200" spc="-5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25" dirty="0">
                <a:solidFill>
                  <a:srgbClr val="2A6395"/>
                </a:solidFill>
                <a:latin typeface="Calibri Light"/>
                <a:cs typeface="Calibri Light"/>
              </a:rPr>
              <a:t>programmatici</a:t>
            </a:r>
            <a:r>
              <a:rPr sz="2200" spc="-6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10" dirty="0">
                <a:solidFill>
                  <a:srgbClr val="2A6395"/>
                </a:solidFill>
                <a:latin typeface="Calibri Light"/>
                <a:cs typeface="Calibri Light"/>
              </a:rPr>
              <a:t>delle</a:t>
            </a:r>
            <a:r>
              <a:rPr sz="2200" spc="-70" dirty="0">
                <a:solidFill>
                  <a:srgbClr val="2A6395"/>
                </a:solidFill>
                <a:latin typeface="Calibri Light"/>
                <a:cs typeface="Calibri Light"/>
              </a:rPr>
              <a:t> PA;</a:t>
            </a:r>
            <a:endParaRPr sz="22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2A6395"/>
              </a:buClr>
              <a:buFont typeface="Calibri Light"/>
              <a:buAutoNum type="arabicPeriod"/>
            </a:pPr>
            <a:endParaRPr sz="2750">
              <a:latin typeface="Calibri Light"/>
              <a:cs typeface="Calibri Light"/>
            </a:endParaRPr>
          </a:p>
          <a:p>
            <a:pPr marL="469900" indent="-457834">
              <a:lnSpc>
                <a:spcPct val="100000"/>
              </a:lnSpc>
              <a:buAutoNum type="arabicPeriod"/>
              <a:tabLst>
                <a:tab pos="469900" algn="l"/>
                <a:tab pos="470534" algn="l"/>
              </a:tabLst>
            </a:pPr>
            <a:r>
              <a:rPr sz="2200" spc="-25" dirty="0">
                <a:solidFill>
                  <a:srgbClr val="2A6395"/>
                </a:solidFill>
                <a:latin typeface="Calibri Light"/>
                <a:cs typeface="Calibri Light"/>
              </a:rPr>
              <a:t>Integrazione</a:t>
            </a:r>
            <a:r>
              <a:rPr sz="2200" spc="-6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20" dirty="0">
                <a:solidFill>
                  <a:srgbClr val="2A6395"/>
                </a:solidFill>
                <a:latin typeface="Calibri Light"/>
                <a:cs typeface="Calibri Light"/>
              </a:rPr>
              <a:t>tra</a:t>
            </a:r>
            <a:r>
              <a:rPr sz="2200" spc="-4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20" dirty="0">
                <a:solidFill>
                  <a:srgbClr val="2A6395"/>
                </a:solidFill>
                <a:latin typeface="Calibri Light"/>
                <a:cs typeface="Calibri Light"/>
              </a:rPr>
              <a:t>strumenti</a:t>
            </a:r>
            <a:r>
              <a:rPr sz="2200" spc="-5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5" dirty="0">
                <a:solidFill>
                  <a:srgbClr val="2A6395"/>
                </a:solidFill>
                <a:latin typeface="Calibri Light"/>
                <a:cs typeface="Calibri Light"/>
              </a:rPr>
              <a:t>di</a:t>
            </a:r>
            <a:r>
              <a:rPr sz="2200" spc="-3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25" dirty="0">
                <a:solidFill>
                  <a:srgbClr val="2A6395"/>
                </a:solidFill>
                <a:latin typeface="Calibri Light"/>
                <a:cs typeface="Calibri Light"/>
              </a:rPr>
              <a:t>programmazione</a:t>
            </a:r>
            <a:r>
              <a:rPr sz="2200" spc="-7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10" dirty="0">
                <a:solidFill>
                  <a:srgbClr val="2A6395"/>
                </a:solidFill>
                <a:latin typeface="Calibri Light"/>
                <a:cs typeface="Calibri Light"/>
              </a:rPr>
              <a:t>delle</a:t>
            </a:r>
            <a:r>
              <a:rPr sz="2200" spc="-7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70" dirty="0">
                <a:solidFill>
                  <a:srgbClr val="2A6395"/>
                </a:solidFill>
                <a:latin typeface="Calibri Light"/>
                <a:cs typeface="Calibri Light"/>
              </a:rPr>
              <a:t>PA;</a:t>
            </a:r>
            <a:endParaRPr sz="22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2A6395"/>
              </a:buClr>
              <a:buFont typeface="Calibri Light"/>
              <a:buAutoNum type="arabicPeriod"/>
            </a:pPr>
            <a:endParaRPr sz="2750">
              <a:latin typeface="Calibri Light"/>
              <a:cs typeface="Calibri Light"/>
            </a:endParaRPr>
          </a:p>
          <a:p>
            <a:pPr marL="469900" indent="-457834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469900" algn="l"/>
                <a:tab pos="470534" algn="l"/>
              </a:tabLst>
            </a:pPr>
            <a:r>
              <a:rPr sz="2200" spc="-20" dirty="0">
                <a:solidFill>
                  <a:srgbClr val="2A6395"/>
                </a:solidFill>
                <a:latin typeface="Calibri Light"/>
                <a:cs typeface="Calibri Light"/>
              </a:rPr>
              <a:t>Armonizzazione</a:t>
            </a:r>
            <a:r>
              <a:rPr sz="2200" spc="-8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30" dirty="0">
                <a:solidFill>
                  <a:srgbClr val="2A6395"/>
                </a:solidFill>
                <a:latin typeface="Calibri Light"/>
                <a:cs typeface="Calibri Light"/>
              </a:rPr>
              <a:t>programmatica</a:t>
            </a:r>
            <a:r>
              <a:rPr sz="2200" spc="-7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5" dirty="0">
                <a:solidFill>
                  <a:srgbClr val="2A6395"/>
                </a:solidFill>
                <a:latin typeface="Calibri Light"/>
                <a:cs typeface="Calibri Light"/>
              </a:rPr>
              <a:t>di</a:t>
            </a:r>
            <a:r>
              <a:rPr sz="2200" spc="-4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15" dirty="0">
                <a:solidFill>
                  <a:srgbClr val="2A6395"/>
                </a:solidFill>
                <a:latin typeface="Calibri Light"/>
                <a:cs typeface="Calibri Light"/>
              </a:rPr>
              <a:t>obiettivi</a:t>
            </a:r>
            <a:r>
              <a:rPr sz="2200" spc="-6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5" dirty="0">
                <a:solidFill>
                  <a:srgbClr val="2A6395"/>
                </a:solidFill>
                <a:latin typeface="Calibri Light"/>
                <a:cs typeface="Calibri Light"/>
              </a:rPr>
              <a:t>e</a:t>
            </a:r>
            <a:r>
              <a:rPr sz="2200" spc="-4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20" dirty="0">
                <a:solidFill>
                  <a:srgbClr val="2A6395"/>
                </a:solidFill>
                <a:latin typeface="Calibri Light"/>
                <a:cs typeface="Calibri Light"/>
              </a:rPr>
              <a:t>indicatori;</a:t>
            </a:r>
            <a:endParaRPr sz="22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2A6395"/>
              </a:buClr>
              <a:buFont typeface="Calibri Light"/>
              <a:buAutoNum type="arabicPeriod"/>
            </a:pPr>
            <a:endParaRPr sz="2750">
              <a:latin typeface="Calibri Light"/>
              <a:cs typeface="Calibri Light"/>
            </a:endParaRPr>
          </a:p>
          <a:p>
            <a:pPr marL="469900" indent="-457834">
              <a:lnSpc>
                <a:spcPct val="100000"/>
              </a:lnSpc>
              <a:buAutoNum type="arabicPeriod"/>
              <a:tabLst>
                <a:tab pos="469900" algn="l"/>
                <a:tab pos="470534" algn="l"/>
              </a:tabLst>
            </a:pPr>
            <a:r>
              <a:rPr sz="2200" spc="-20" dirty="0">
                <a:solidFill>
                  <a:srgbClr val="2A6395"/>
                </a:solidFill>
                <a:latin typeface="Calibri Light"/>
                <a:cs typeface="Calibri Light"/>
              </a:rPr>
              <a:t>Finalizzazione</a:t>
            </a:r>
            <a:r>
              <a:rPr sz="2200" spc="-6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30" dirty="0">
                <a:solidFill>
                  <a:srgbClr val="2A6395"/>
                </a:solidFill>
                <a:latin typeface="Calibri Light"/>
                <a:cs typeface="Calibri Light"/>
              </a:rPr>
              <a:t>programmatica</a:t>
            </a:r>
            <a:r>
              <a:rPr sz="2200" spc="-6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25" dirty="0">
                <a:solidFill>
                  <a:srgbClr val="2A6395"/>
                </a:solidFill>
                <a:latin typeface="Calibri Light"/>
                <a:cs typeface="Calibri Light"/>
              </a:rPr>
              <a:t>verso</a:t>
            </a:r>
            <a:r>
              <a:rPr sz="2200" spc="-5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dirty="0">
                <a:solidFill>
                  <a:srgbClr val="2A6395"/>
                </a:solidFill>
                <a:latin typeface="Calibri Light"/>
                <a:cs typeface="Calibri Light"/>
              </a:rPr>
              <a:t>la</a:t>
            </a:r>
            <a:r>
              <a:rPr sz="2200" spc="-3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25" dirty="0">
                <a:solidFill>
                  <a:srgbClr val="2A6395"/>
                </a:solidFill>
                <a:latin typeface="Calibri Light"/>
                <a:cs typeface="Calibri Light"/>
              </a:rPr>
              <a:t>generazione</a:t>
            </a:r>
            <a:r>
              <a:rPr sz="2200" spc="-6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5" dirty="0">
                <a:solidFill>
                  <a:srgbClr val="2A6395"/>
                </a:solidFill>
                <a:latin typeface="Calibri Light"/>
                <a:cs typeface="Calibri Light"/>
              </a:rPr>
              <a:t>di</a:t>
            </a:r>
            <a:r>
              <a:rPr sz="2200" spc="-2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40" dirty="0">
                <a:solidFill>
                  <a:srgbClr val="2A6395"/>
                </a:solidFill>
                <a:latin typeface="Calibri Light"/>
                <a:cs typeface="Calibri Light"/>
              </a:rPr>
              <a:t>Valore</a:t>
            </a:r>
            <a:r>
              <a:rPr sz="2200" spc="-6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25" dirty="0">
                <a:solidFill>
                  <a:srgbClr val="2A6395"/>
                </a:solidFill>
                <a:latin typeface="Calibri Light"/>
                <a:cs typeface="Calibri Light"/>
              </a:rPr>
              <a:t>Pubblico,</a:t>
            </a:r>
            <a:r>
              <a:rPr sz="2200" spc="-5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10" dirty="0">
                <a:solidFill>
                  <a:srgbClr val="2A6395"/>
                </a:solidFill>
                <a:latin typeface="Calibri Light"/>
                <a:cs typeface="Calibri Light"/>
              </a:rPr>
              <a:t>anche</a:t>
            </a:r>
            <a:r>
              <a:rPr sz="2200" spc="-6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10" dirty="0">
                <a:solidFill>
                  <a:srgbClr val="2A6395"/>
                </a:solidFill>
                <a:latin typeface="Calibri Light"/>
                <a:cs typeface="Calibri Light"/>
              </a:rPr>
              <a:t>nella</a:t>
            </a:r>
            <a:endParaRPr sz="22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900">
              <a:latin typeface="Calibri Light"/>
              <a:cs typeface="Calibri Light"/>
            </a:endParaRPr>
          </a:p>
          <a:p>
            <a:pPr marL="469900">
              <a:lnSpc>
                <a:spcPct val="100000"/>
              </a:lnSpc>
              <a:spcBef>
                <a:spcPts val="5"/>
              </a:spcBef>
            </a:pPr>
            <a:r>
              <a:rPr sz="2200" spc="-25" dirty="0">
                <a:solidFill>
                  <a:srgbClr val="2A6395"/>
                </a:solidFill>
                <a:latin typeface="Calibri Light"/>
                <a:cs typeface="Calibri Light"/>
              </a:rPr>
              <a:t>prospettiva</a:t>
            </a:r>
            <a:r>
              <a:rPr sz="2200" spc="-6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5" dirty="0">
                <a:solidFill>
                  <a:srgbClr val="2A6395"/>
                </a:solidFill>
                <a:latin typeface="Calibri Light"/>
                <a:cs typeface="Calibri Light"/>
              </a:rPr>
              <a:t>del</a:t>
            </a:r>
            <a:r>
              <a:rPr sz="2200" spc="-6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20" dirty="0">
                <a:solidFill>
                  <a:srgbClr val="2A6395"/>
                </a:solidFill>
                <a:latin typeface="Calibri Light"/>
                <a:cs typeface="Calibri Light"/>
              </a:rPr>
              <a:t>benessere</a:t>
            </a:r>
            <a:r>
              <a:rPr sz="2200" spc="-6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10" dirty="0">
                <a:solidFill>
                  <a:srgbClr val="2A6395"/>
                </a:solidFill>
                <a:latin typeface="Calibri Light"/>
                <a:cs typeface="Calibri Light"/>
              </a:rPr>
              <a:t>equo</a:t>
            </a:r>
            <a:r>
              <a:rPr sz="2200" spc="-7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5" dirty="0">
                <a:solidFill>
                  <a:srgbClr val="2A6395"/>
                </a:solidFill>
                <a:latin typeface="Calibri Light"/>
                <a:cs typeface="Calibri Light"/>
              </a:rPr>
              <a:t>e</a:t>
            </a:r>
            <a:r>
              <a:rPr sz="2200" spc="-2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10" dirty="0">
                <a:solidFill>
                  <a:srgbClr val="2A6395"/>
                </a:solidFill>
                <a:latin typeface="Calibri Light"/>
                <a:cs typeface="Calibri Light"/>
              </a:rPr>
              <a:t>dello</a:t>
            </a:r>
            <a:r>
              <a:rPr sz="2200" spc="-7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15" dirty="0">
                <a:solidFill>
                  <a:srgbClr val="2A6395"/>
                </a:solidFill>
                <a:latin typeface="Calibri Light"/>
                <a:cs typeface="Calibri Light"/>
              </a:rPr>
              <a:t>sviluppo</a:t>
            </a:r>
            <a:r>
              <a:rPr sz="2200" spc="-7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200" spc="-20" dirty="0">
                <a:solidFill>
                  <a:srgbClr val="2A6395"/>
                </a:solidFill>
                <a:latin typeface="Calibri Light"/>
                <a:cs typeface="Calibri Light"/>
              </a:rPr>
              <a:t>sostenibile</a:t>
            </a:r>
            <a:endParaRPr sz="2200">
              <a:latin typeface="Calibri Light"/>
              <a:cs typeface="Calibri Ligh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624692"/>
            <a:ext cx="1026414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Che cos’è l’OIV?</a:t>
            </a:r>
            <a:br>
              <a:rPr lang="it-IT"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</a:br>
            <a:endParaRPr sz="2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200" y="1387066"/>
            <a:ext cx="11233484" cy="461664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150000"/>
              </a:lnSpc>
              <a:spcBef>
                <a:spcPts val="95"/>
              </a:spcBef>
            </a:pPr>
            <a:r>
              <a:rPr lang="it-IT" spc="-75" dirty="0">
                <a:solidFill>
                  <a:srgbClr val="2A6395"/>
                </a:solidFill>
              </a:rPr>
              <a:t>Gli Organismi Indipendenti Valutazione (OIV) hanno un importante ruolo nella valutazione delle prestazioni degli enti pubblici. La loro attività è fondamentale per garantire che gli enti pubblici forniscano i servizi richiesti dalla cittadinanza in modo efficiente e tempestivo. </a:t>
            </a:r>
          </a:p>
          <a:p>
            <a:pPr marL="12700" algn="just">
              <a:lnSpc>
                <a:spcPct val="150000"/>
              </a:lnSpc>
              <a:spcBef>
                <a:spcPts val="95"/>
              </a:spcBef>
            </a:pPr>
            <a:endParaRPr lang="it-IT" spc="-75" dirty="0">
              <a:solidFill>
                <a:srgbClr val="2A6395"/>
              </a:solidFill>
            </a:endParaRPr>
          </a:p>
          <a:p>
            <a:pPr marL="12700" algn="just">
              <a:lnSpc>
                <a:spcPct val="150000"/>
              </a:lnSpc>
              <a:spcBef>
                <a:spcPts val="95"/>
              </a:spcBef>
            </a:pPr>
            <a:r>
              <a:rPr lang="it-IT" spc="-75" dirty="0">
                <a:solidFill>
                  <a:srgbClr val="2A6395"/>
                </a:solidFill>
              </a:rPr>
              <a:t>L’OIV può essere collegiale, formato da tre componenti, oppure monocratico, con un unico membro. L’incarico di un componente all’interno di un Organismo Indipendente di Valutazione può durare massimo tre anni e può essere rinnovato una sola volta, previo superamento di apposita procedura selettiva.</a:t>
            </a:r>
          </a:p>
          <a:p>
            <a:pPr marL="12700" algn="just">
              <a:lnSpc>
                <a:spcPct val="150000"/>
              </a:lnSpc>
              <a:spcBef>
                <a:spcPts val="95"/>
              </a:spcBef>
            </a:pPr>
            <a:endParaRPr lang="it-IT" spc="-75" dirty="0">
              <a:solidFill>
                <a:srgbClr val="2A6395"/>
              </a:solidFill>
            </a:endParaRPr>
          </a:p>
          <a:p>
            <a:pPr marL="12700" algn="just">
              <a:lnSpc>
                <a:spcPct val="150000"/>
              </a:lnSpc>
              <a:spcBef>
                <a:spcPts val="95"/>
              </a:spcBef>
            </a:pPr>
            <a:r>
              <a:rPr lang="it-IT" i="1" spc="-75" dirty="0">
                <a:solidFill>
                  <a:srgbClr val="2A6395"/>
                </a:solidFill>
              </a:rPr>
              <a:t>Normative di rifermento relativa agli Organismi Indipendenti di Valutazione (OIV)</a:t>
            </a:r>
            <a:r>
              <a:rPr lang="it-IT" spc="-75" dirty="0">
                <a:solidFill>
                  <a:srgbClr val="2A6395"/>
                </a:solidFill>
              </a:rPr>
              <a:t>:</a:t>
            </a:r>
          </a:p>
          <a:p>
            <a:pPr marL="12700" algn="just">
              <a:lnSpc>
                <a:spcPct val="150000"/>
              </a:lnSpc>
              <a:spcBef>
                <a:spcPts val="95"/>
              </a:spcBef>
            </a:pPr>
            <a:r>
              <a:rPr lang="it-IT" spc="-75" dirty="0">
                <a:solidFill>
                  <a:srgbClr val="2A6395"/>
                </a:solidFill>
              </a:rPr>
              <a:t>– Decreto legislativo 27 ottobre 2009, n.150, che istituisce gli OIV;</a:t>
            </a:r>
          </a:p>
          <a:p>
            <a:pPr marL="12700" algn="just">
              <a:lnSpc>
                <a:spcPct val="150000"/>
              </a:lnSpc>
              <a:spcBef>
                <a:spcPts val="95"/>
              </a:spcBef>
            </a:pPr>
            <a:r>
              <a:rPr lang="it-IT" spc="-75" dirty="0">
                <a:solidFill>
                  <a:srgbClr val="2A6395"/>
                </a:solidFill>
              </a:rPr>
              <a:t>– Testo del Decreto ministeriale 6 agosto 2020, che istituisce l’elenco nazionale dei componenti degli Organismi Indipendenti di Valutazione della performance.</a:t>
            </a:r>
            <a:endParaRPr spc="-75" dirty="0">
              <a:solidFill>
                <a:srgbClr val="2A6395"/>
              </a:solidFill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9EC07725-2898-9A32-82A5-074A0EC2F1FC}"/>
              </a:ext>
            </a:extLst>
          </p:cNvPr>
          <p:cNvSpPr/>
          <p:nvPr/>
        </p:nvSpPr>
        <p:spPr>
          <a:xfrm>
            <a:off x="304800" y="4343400"/>
            <a:ext cx="11734800" cy="198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04638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83133"/>
            <a:ext cx="102641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Mansioni principali dell’OIV 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5801" y="1295400"/>
            <a:ext cx="10896600" cy="52277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200000"/>
              </a:lnSpc>
              <a:spcBef>
                <a:spcPts val="95"/>
              </a:spcBef>
            </a:pPr>
            <a:r>
              <a:rPr lang="it-IT" sz="1700" spc="-75" dirty="0">
                <a:solidFill>
                  <a:srgbClr val="2A6395"/>
                </a:solidFill>
              </a:rPr>
              <a:t>-Analisi della valutazione, trasparenza e integrità dei controlli interni per il funzionamento complessivo del sistema;</a:t>
            </a:r>
          </a:p>
          <a:p>
            <a:pPr marL="12700" algn="just">
              <a:lnSpc>
                <a:spcPct val="200000"/>
              </a:lnSpc>
              <a:spcBef>
                <a:spcPts val="95"/>
              </a:spcBef>
            </a:pPr>
            <a:r>
              <a:rPr lang="it-IT" sz="1700" spc="-75" dirty="0">
                <a:solidFill>
                  <a:srgbClr val="2A6395"/>
                </a:solidFill>
              </a:rPr>
              <a:t>-Validazione della relazione sulla performance;</a:t>
            </a:r>
          </a:p>
          <a:p>
            <a:pPr marL="12700" algn="just">
              <a:lnSpc>
                <a:spcPct val="200000"/>
              </a:lnSpc>
              <a:spcBef>
                <a:spcPts val="95"/>
              </a:spcBef>
            </a:pPr>
            <a:r>
              <a:rPr lang="it-IT" sz="1700" spc="-75" dirty="0">
                <a:solidFill>
                  <a:srgbClr val="2A6395"/>
                </a:solidFill>
              </a:rPr>
              <a:t>-L’OIV affianca l’amministrazione sulla verifica della correttezza dei processi di misurazione e valutazione e rendicontazione della performance organizzativa e individuale;</a:t>
            </a:r>
          </a:p>
          <a:p>
            <a:pPr marL="12700" algn="just">
              <a:lnSpc>
                <a:spcPct val="200000"/>
              </a:lnSpc>
              <a:spcBef>
                <a:spcPts val="95"/>
              </a:spcBef>
            </a:pPr>
            <a:r>
              <a:rPr lang="it-IT" sz="1700" spc="-75" dirty="0">
                <a:solidFill>
                  <a:srgbClr val="2A6395"/>
                </a:solidFill>
              </a:rPr>
              <a:t>-L’OIV propone all’organo di indirizzo politico-amministrativo dell’ente di valutare annualmente i dirigenti di vertice e di attribuire premi in base ai risultati ottenuti;</a:t>
            </a:r>
          </a:p>
          <a:p>
            <a:pPr marL="12700" algn="just">
              <a:lnSpc>
                <a:spcPct val="200000"/>
              </a:lnSpc>
              <a:spcBef>
                <a:spcPts val="95"/>
              </a:spcBef>
            </a:pPr>
            <a:r>
              <a:rPr lang="it-IT" sz="1700" spc="-75" dirty="0">
                <a:solidFill>
                  <a:srgbClr val="2A6395"/>
                </a:solidFill>
              </a:rPr>
              <a:t>–È responsabile dell’applicazione delle linee guida, delle metodologie e degli strumenti predisposti dal Dipartimento della funzione pubblica;</a:t>
            </a:r>
          </a:p>
          <a:p>
            <a:pPr marL="12700" algn="just">
              <a:lnSpc>
                <a:spcPct val="200000"/>
              </a:lnSpc>
              <a:spcBef>
                <a:spcPts val="95"/>
              </a:spcBef>
            </a:pPr>
            <a:r>
              <a:rPr lang="it-IT" sz="1700" spc="-75" dirty="0">
                <a:solidFill>
                  <a:srgbClr val="2A6395"/>
                </a:solidFill>
              </a:rPr>
              <a:t>–Formula parere vincolante sull’aggiornamento annuale del Sistema di misurazione e valutazione;</a:t>
            </a:r>
            <a:br>
              <a:rPr lang="it-IT" sz="1700" spc="-75" dirty="0">
                <a:solidFill>
                  <a:srgbClr val="2A6395"/>
                </a:solidFill>
              </a:rPr>
            </a:br>
            <a:r>
              <a:rPr lang="it-IT" sz="1700" spc="-75" dirty="0">
                <a:solidFill>
                  <a:srgbClr val="2A6395"/>
                </a:solidFill>
              </a:rPr>
              <a:t>–Svolge compiti in materia di trasparenza e prevenzione della corruzione.</a:t>
            </a:r>
            <a:endParaRPr sz="1700" spc="-75" dirty="0">
              <a:solidFill>
                <a:srgbClr val="2A63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6144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83133"/>
            <a:ext cx="102641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400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Quali enti necessitano degli OIV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1676400"/>
            <a:ext cx="10665461" cy="254749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200000"/>
              </a:lnSpc>
              <a:spcBef>
                <a:spcPts val="95"/>
              </a:spcBef>
            </a:pPr>
            <a:r>
              <a:rPr lang="it-IT" sz="1700" spc="-75" dirty="0">
                <a:solidFill>
                  <a:srgbClr val="2A6395"/>
                </a:solidFill>
              </a:rPr>
              <a:t>Gli Organismi Indipendenti di Valutazione (OIV) sono presenti in tutti gli enti pubblici e avviano direttamente la selezione dei professionisti di cui necessitano per comporre il proprio OIV. La ricerca di personale può essere effettuata sia per costituire un organismo di valutazione ex-novo, che per rinnovarne uno già esistente. </a:t>
            </a:r>
          </a:p>
          <a:p>
            <a:pPr marL="12700" algn="just">
              <a:lnSpc>
                <a:spcPct val="200000"/>
              </a:lnSpc>
              <a:spcBef>
                <a:spcPts val="95"/>
              </a:spcBef>
            </a:pPr>
            <a:r>
              <a:rPr lang="it-IT" sz="1700" spc="-75" dirty="0">
                <a:solidFill>
                  <a:srgbClr val="2A6395"/>
                </a:solidFill>
              </a:rPr>
              <a:t>A titolo di esempio, tra gli enti che presentano bandi OIV figurano l’INAIL, il MEF, il Ministero della Difesa, i Comuni, gli Istituti di Ricerca pubblici e le Aziende Sanitarie Locali.</a:t>
            </a:r>
            <a:endParaRPr sz="1700" spc="-75" dirty="0">
              <a:solidFill>
                <a:srgbClr val="2A63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941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5278130-DFE0-457B-8698-88DF69019D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F99531B-1681-4D6E-BECB-18325B33A6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0344094-430A-400B-804B-910E696A1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709375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53C67DF-7782-4E57-AB9B-F1B4811AD8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543451" y="1248213"/>
            <a:ext cx="5413238" cy="4326335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4967" y="675564"/>
            <a:ext cx="3609833" cy="52040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2700" algn="l" rtl="0">
              <a:lnSpc>
                <a:spcPct val="90000"/>
              </a:lnSpc>
              <a:spcBef>
                <a:spcPct val="0"/>
              </a:spcBef>
            </a:pPr>
            <a:r>
              <a:rPr lang="en-US" sz="4400" u="none" kern="1200" spc="-15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Indice</a:t>
            </a:r>
            <a:r>
              <a:rPr lang="en-US" sz="4400" u="none" kern="1200" spc="-1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u="none" kern="1200" spc="-35">
                <a:solidFill>
                  <a:schemeClr val="tx1"/>
                </a:solidFill>
                <a:latin typeface="+mj-lt"/>
                <a:ea typeface="+mj-ea"/>
                <a:cs typeface="+mj-cs"/>
              </a:rPr>
              <a:t>generale</a:t>
            </a:r>
            <a:r>
              <a:rPr lang="en-US" sz="4400" u="none" kern="1200" spc="-1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u="none" kern="1200" spc="-2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degli</a:t>
            </a:r>
            <a:r>
              <a:rPr lang="en-US" sz="4400" u="none" kern="1200" spc="-75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u="none" kern="1200" spc="-35">
                <a:solidFill>
                  <a:schemeClr val="tx1"/>
                </a:solidFill>
                <a:latin typeface="+mj-lt"/>
                <a:ea typeface="+mj-ea"/>
                <a:cs typeface="+mj-cs"/>
              </a:rPr>
              <a:t>argomenti</a:t>
            </a: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03A5AE3-BD30-455C-842B-7626C8BEF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DBECAA5-1F2D-470D-875C-8F2C2CA3E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18001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object 3">
            <a:extLst>
              <a:ext uri="{FF2B5EF4-FFF2-40B4-BE49-F238E27FC236}">
                <a16:creationId xmlns:a16="http://schemas.microsoft.com/office/drawing/2014/main" id="{35791081-9CC2-4182-5B13-9105B49A93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6229725"/>
              </p:ext>
            </p:extLst>
          </p:nvPr>
        </p:nvGraphicFramePr>
        <p:xfrm>
          <a:off x="4776730" y="819369"/>
          <a:ext cx="6589260" cy="52439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83133"/>
            <a:ext cx="102641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400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Requisiti di partecipazione e iter di selezione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1447800"/>
            <a:ext cx="10665461" cy="258596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200000"/>
              </a:lnSpc>
              <a:spcBef>
                <a:spcPts val="95"/>
              </a:spcBef>
            </a:pPr>
            <a:r>
              <a:rPr lang="it-IT" sz="1700" b="1" spc="-75" dirty="0">
                <a:solidFill>
                  <a:srgbClr val="2A6395"/>
                </a:solidFill>
              </a:rPr>
              <a:t>Come si entra nell’OIV?</a:t>
            </a:r>
          </a:p>
          <a:p>
            <a:pPr marL="12700" algn="just">
              <a:lnSpc>
                <a:spcPct val="200000"/>
              </a:lnSpc>
              <a:spcBef>
                <a:spcPts val="95"/>
              </a:spcBef>
            </a:pPr>
            <a:r>
              <a:rPr lang="it-IT" sz="1700" spc="-75" dirty="0">
                <a:solidFill>
                  <a:srgbClr val="2A6395"/>
                </a:solidFill>
              </a:rPr>
              <a:t>Il ruolo di OIV è riservato ai soli laureati, sia che siano disoccupati, sia che lavorino o siano in pensione. </a:t>
            </a:r>
          </a:p>
          <a:p>
            <a:pPr marL="12700" algn="just">
              <a:lnSpc>
                <a:spcPct val="200000"/>
              </a:lnSpc>
              <a:spcBef>
                <a:spcPts val="95"/>
              </a:spcBef>
            </a:pPr>
            <a:r>
              <a:rPr lang="it-IT" sz="1700" spc="-75" dirty="0">
                <a:solidFill>
                  <a:srgbClr val="2A6395"/>
                </a:solidFill>
              </a:rPr>
              <a:t>Per questa categoria lavorativa non sono previste prove da dover superare. La selezione infatti verte principalmente nella valutazione dei curriculum ed eventualmente un colloquio volto a individuare le skills professionali richieste dal bando.</a:t>
            </a:r>
          </a:p>
          <a:p>
            <a:pPr marL="298450" indent="-285750" algn="just">
              <a:lnSpc>
                <a:spcPct val="2000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endParaRPr sz="1700" spc="-75" dirty="0">
              <a:solidFill>
                <a:srgbClr val="2A6395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2638749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83133"/>
            <a:ext cx="102641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400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Requisiti di partecipazione e iter di selezione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1447800"/>
            <a:ext cx="10665461" cy="418127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200000"/>
              </a:lnSpc>
              <a:spcBef>
                <a:spcPts val="95"/>
              </a:spcBef>
            </a:pPr>
            <a:r>
              <a:rPr lang="it-IT" sz="1700" b="1" spc="-75" dirty="0">
                <a:solidFill>
                  <a:srgbClr val="2A6395"/>
                </a:solidFill>
              </a:rPr>
              <a:t>Quali sono i requisiti richiesti come OIV?</a:t>
            </a:r>
          </a:p>
          <a:p>
            <a:pPr marL="12700" algn="just">
              <a:lnSpc>
                <a:spcPct val="200000"/>
              </a:lnSpc>
              <a:spcBef>
                <a:spcPts val="95"/>
              </a:spcBef>
            </a:pPr>
            <a:r>
              <a:rPr lang="it-IT" sz="1700" spc="-75" dirty="0">
                <a:solidFill>
                  <a:srgbClr val="2A6395"/>
                </a:solidFill>
              </a:rPr>
              <a:t>Oltre al titolo di accesso bisogna possedere i seguenti requisiti:</a:t>
            </a:r>
          </a:p>
          <a:p>
            <a:pPr marL="12700" algn="just">
              <a:lnSpc>
                <a:spcPct val="200000"/>
              </a:lnSpc>
              <a:spcBef>
                <a:spcPts val="95"/>
              </a:spcBef>
            </a:pPr>
            <a:r>
              <a:rPr lang="it-IT" sz="1700" spc="-75" dirty="0">
                <a:solidFill>
                  <a:srgbClr val="2A6395"/>
                </a:solidFill>
              </a:rPr>
              <a:t>– Essere cittadini italiani o di uno degli Stati membri dell’Unione Europea;</a:t>
            </a:r>
          </a:p>
          <a:p>
            <a:pPr marL="12700" algn="just">
              <a:lnSpc>
                <a:spcPct val="200000"/>
              </a:lnSpc>
              <a:spcBef>
                <a:spcPts val="95"/>
              </a:spcBef>
            </a:pPr>
            <a:r>
              <a:rPr lang="it-IT" sz="1700" spc="-75" dirty="0">
                <a:solidFill>
                  <a:srgbClr val="2A6395"/>
                </a:solidFill>
              </a:rPr>
              <a:t>– Godere dei diritti civili e politici;</a:t>
            </a:r>
          </a:p>
          <a:p>
            <a:pPr marL="12700" algn="just">
              <a:lnSpc>
                <a:spcPct val="200000"/>
              </a:lnSpc>
              <a:spcBef>
                <a:spcPts val="95"/>
              </a:spcBef>
            </a:pPr>
            <a:r>
              <a:rPr lang="it-IT" sz="1700" spc="-75" dirty="0">
                <a:solidFill>
                  <a:srgbClr val="2A6395"/>
                </a:solidFill>
              </a:rPr>
              <a:t>– Precedente esperienza professionale di almeno cinque anni, presso pubbliche amministrazioni o aziende private, negli ambiti di misurazione e valutazione della performance organizzativa e individuale, pianificazione, controllo di gestione, programmazione finanziaria e di bilancio e risk management;</a:t>
            </a:r>
          </a:p>
          <a:p>
            <a:pPr marL="12700" algn="just">
              <a:lnSpc>
                <a:spcPct val="200000"/>
              </a:lnSpc>
              <a:spcBef>
                <a:spcPts val="95"/>
              </a:spcBef>
            </a:pPr>
            <a:r>
              <a:rPr lang="it-IT" sz="1700" spc="-75" dirty="0">
                <a:solidFill>
                  <a:srgbClr val="2A6395"/>
                </a:solidFill>
              </a:rPr>
              <a:t>– Possedere requisiti quali l’assenza di condanne penali e di misure di prevenzione.</a:t>
            </a:r>
            <a:endParaRPr sz="1700" spc="-75" dirty="0">
              <a:solidFill>
                <a:srgbClr val="2A63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9965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83133"/>
            <a:ext cx="102641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400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Requisiti di partecipazione e iter di selezione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8200" y="1252827"/>
            <a:ext cx="11006356" cy="47575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8450" indent="-285750" algn="just">
              <a:lnSpc>
                <a:spcPct val="1500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it-IT" sz="1700" b="1" spc="-75" dirty="0">
                <a:solidFill>
                  <a:srgbClr val="2A6395"/>
                </a:solidFill>
              </a:rPr>
              <a:t>In quale area rientrano le assunzioni come OIV?</a:t>
            </a:r>
          </a:p>
          <a:p>
            <a:pPr marL="12700" algn="just">
              <a:lnSpc>
                <a:spcPct val="150000"/>
              </a:lnSpc>
              <a:spcBef>
                <a:spcPts val="95"/>
              </a:spcBef>
            </a:pPr>
            <a:endParaRPr lang="it-IT" sz="1700" b="1" spc="-75" dirty="0">
              <a:solidFill>
                <a:srgbClr val="2A6395"/>
              </a:solidFill>
            </a:endParaRPr>
          </a:p>
          <a:p>
            <a:pPr marL="12700" algn="just">
              <a:lnSpc>
                <a:spcPct val="150000"/>
              </a:lnSpc>
              <a:spcBef>
                <a:spcPts val="95"/>
              </a:spcBef>
            </a:pPr>
            <a:r>
              <a:rPr lang="it-IT" sz="1700" spc="-75" dirty="0">
                <a:solidFill>
                  <a:srgbClr val="2A6395"/>
                </a:solidFill>
              </a:rPr>
              <a:t>–  Area 1: è riservata a chi possiede almeno 5 anni di esperienza professionale negli ambiti connessi alla valutazione delle performance, oppure a chi possiede almeno 5 anni di esperienza dirigenziale di livello non generale nelle amministrazioni pubbliche;</a:t>
            </a:r>
          </a:p>
          <a:p>
            <a:pPr marL="12700" algn="just">
              <a:lnSpc>
                <a:spcPct val="150000"/>
              </a:lnSpc>
              <a:spcBef>
                <a:spcPts val="95"/>
              </a:spcBef>
            </a:pPr>
            <a:endParaRPr lang="it-IT" sz="1700" spc="-75" dirty="0">
              <a:solidFill>
                <a:srgbClr val="2A6395"/>
              </a:solidFill>
            </a:endParaRPr>
          </a:p>
          <a:p>
            <a:pPr marL="12700" algn="just">
              <a:lnSpc>
                <a:spcPct val="150000"/>
              </a:lnSpc>
              <a:spcBef>
                <a:spcPts val="95"/>
              </a:spcBef>
            </a:pPr>
            <a:r>
              <a:rPr lang="it-IT" sz="1700" spc="-75" dirty="0">
                <a:solidFill>
                  <a:srgbClr val="2A6395"/>
                </a:solidFill>
              </a:rPr>
              <a:t>– Area 2: vi rientra chi ha almeno 8 anni di esperienza professionale in ambito valutazione delle performance, di cui 3 come componente di OIV o nuclei di valutazione con funzioni analoghe presso amministrazioni pubbliche, oppure coloro che hanno maturato un’esperienza dirigenziale di livello generale di almeno 5 anni nelle amministrazioni pubbliche;</a:t>
            </a:r>
          </a:p>
          <a:p>
            <a:pPr marL="12700" algn="just">
              <a:lnSpc>
                <a:spcPct val="150000"/>
              </a:lnSpc>
              <a:spcBef>
                <a:spcPts val="95"/>
              </a:spcBef>
            </a:pPr>
            <a:endParaRPr lang="it-IT" sz="1700" spc="-75" dirty="0">
              <a:solidFill>
                <a:srgbClr val="2A6395"/>
              </a:solidFill>
            </a:endParaRPr>
          </a:p>
          <a:p>
            <a:pPr marL="12700" algn="just">
              <a:lnSpc>
                <a:spcPct val="150000"/>
              </a:lnSpc>
              <a:spcBef>
                <a:spcPts val="95"/>
              </a:spcBef>
            </a:pPr>
            <a:r>
              <a:rPr lang="it-IT" sz="1700" spc="-75" dirty="0">
                <a:solidFill>
                  <a:srgbClr val="2A6395"/>
                </a:solidFill>
              </a:rPr>
              <a:t>– Area 3: vi accede chi possiede un’esperienza professionale di almeno 12 anni negli ambiti specifici di misurazione e valutazione delle performance, di cui 3 anni come componente di OIV o nuclei di valutazione analoghi presso enti pubblici con almeno 250 dipendenti, oppure coloro che hanno maturato un esperienza dirigenziale di livello generale di almeno8 anni maturata nelle pubbliche amministrazioni.</a:t>
            </a:r>
            <a:endParaRPr sz="1700" spc="-75" dirty="0">
              <a:solidFill>
                <a:srgbClr val="2A63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3569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03396" y="2720466"/>
            <a:ext cx="433705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spc="-15" dirty="0">
                <a:solidFill>
                  <a:srgbClr val="2A6395"/>
                </a:solidFill>
                <a:latin typeface="Calibri"/>
                <a:cs typeface="Calibri"/>
              </a:rPr>
              <a:t>Grazie</a:t>
            </a:r>
            <a:r>
              <a:rPr u="none" spc="-30" dirty="0">
                <a:solidFill>
                  <a:srgbClr val="2A6395"/>
                </a:solidFill>
                <a:latin typeface="Calibri"/>
                <a:cs typeface="Calibri"/>
              </a:rPr>
              <a:t> </a:t>
            </a:r>
            <a:r>
              <a:rPr u="none" spc="-5" dirty="0">
                <a:solidFill>
                  <a:srgbClr val="2A6395"/>
                </a:solidFill>
                <a:latin typeface="Calibri"/>
                <a:cs typeface="Calibri"/>
              </a:rPr>
              <a:t>per</a:t>
            </a:r>
            <a:r>
              <a:rPr u="none" spc="-10" dirty="0">
                <a:solidFill>
                  <a:srgbClr val="2A6395"/>
                </a:solidFill>
                <a:latin typeface="Calibri"/>
                <a:cs typeface="Calibri"/>
              </a:rPr>
              <a:t> </a:t>
            </a:r>
            <a:r>
              <a:rPr u="none" spc="-35" dirty="0">
                <a:solidFill>
                  <a:srgbClr val="2A6395"/>
                </a:solidFill>
                <a:latin typeface="Calibri"/>
                <a:cs typeface="Calibri"/>
              </a:rPr>
              <a:t>l’attenzione!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56285"/>
            <a:ext cx="8861425" cy="543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it-IT" sz="3400" b="1" u="none" spc="-70" dirty="0"/>
              <a:t>L’evoluzione</a:t>
            </a:r>
            <a:r>
              <a:rPr lang="it-IT" sz="3400" b="1" u="none" spc="-85" dirty="0"/>
              <a:t> </a:t>
            </a:r>
            <a:r>
              <a:rPr lang="it-IT" sz="3400" b="1" u="none" spc="-20" dirty="0"/>
              <a:t>del</a:t>
            </a:r>
            <a:r>
              <a:rPr lang="it-IT" sz="3400" b="1" u="none" spc="-40" dirty="0"/>
              <a:t> </a:t>
            </a:r>
            <a:r>
              <a:rPr lang="it-IT" sz="3400" b="1" u="none" spc="-35" dirty="0"/>
              <a:t>concetto</a:t>
            </a:r>
            <a:r>
              <a:rPr lang="it-IT" sz="3400" b="1" u="none" spc="-80" dirty="0"/>
              <a:t> </a:t>
            </a:r>
            <a:r>
              <a:rPr lang="it-IT" sz="3400" b="1" u="none" spc="-15" dirty="0"/>
              <a:t>di</a:t>
            </a:r>
            <a:r>
              <a:rPr lang="it-IT" sz="3400" b="1" u="none" spc="-40" dirty="0"/>
              <a:t> </a:t>
            </a:r>
            <a:r>
              <a:rPr lang="it-IT" sz="3400" b="1" u="none" spc="-35" dirty="0"/>
              <a:t>performance</a:t>
            </a:r>
            <a:r>
              <a:rPr lang="it-IT" sz="3400" b="1" u="none" spc="-85" dirty="0"/>
              <a:t> </a:t>
            </a:r>
            <a:r>
              <a:rPr lang="it-IT" sz="3400" b="1" u="none" spc="-15" dirty="0"/>
              <a:t>delle</a:t>
            </a:r>
            <a:r>
              <a:rPr lang="it-IT" sz="3400" b="1" u="none" spc="-70" dirty="0"/>
              <a:t> </a:t>
            </a:r>
            <a:r>
              <a:rPr lang="it-IT" sz="3400" b="1" u="none" spc="-145" dirty="0"/>
              <a:t>PA</a:t>
            </a:r>
            <a:endParaRPr lang="it-IT" sz="3400" b="1" dirty="0"/>
          </a:p>
        </p:txBody>
      </p:sp>
      <p:sp>
        <p:nvSpPr>
          <p:cNvPr id="3" name="object 3"/>
          <p:cNvSpPr txBox="1"/>
          <p:nvPr/>
        </p:nvSpPr>
        <p:spPr>
          <a:xfrm>
            <a:off x="916939" y="2038553"/>
            <a:ext cx="10250805" cy="30302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z="2000" u="sng" spc="-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Il</a:t>
            </a:r>
            <a:r>
              <a:rPr lang="it-IT" sz="2000" u="sng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2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concetto</a:t>
            </a:r>
            <a:r>
              <a:rPr lang="it-IT" sz="2000" u="sng" spc="-4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di </a:t>
            </a:r>
            <a:r>
              <a:rPr lang="it-IT" sz="2000" u="sng" spc="-2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performance</a:t>
            </a:r>
            <a:r>
              <a:rPr lang="it-IT" sz="2000" u="sng" spc="-4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nelle</a:t>
            </a:r>
            <a:r>
              <a:rPr lang="it-IT" sz="2000" u="sng" spc="-4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8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PA</a:t>
            </a:r>
            <a:r>
              <a:rPr lang="it-IT" sz="2000" u="sng" spc="-2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rispecchia</a:t>
            </a:r>
            <a:r>
              <a:rPr lang="it-IT" sz="2000" u="sng" spc="-3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la</a:t>
            </a:r>
            <a:r>
              <a:rPr lang="it-IT" sz="2000" u="sng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complessità</a:t>
            </a:r>
            <a:r>
              <a:rPr lang="it-IT" sz="2000" u="sng" spc="-4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della</a:t>
            </a:r>
            <a:r>
              <a:rPr lang="it-IT" sz="2000" u="sng" spc="-4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macchina</a:t>
            </a:r>
            <a:r>
              <a:rPr lang="it-IT" sz="2000" u="sng" spc="-4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pubblica.</a:t>
            </a:r>
            <a:r>
              <a:rPr lang="it-IT" sz="2000" u="sng" spc="-3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Già</a:t>
            </a:r>
            <a:r>
              <a:rPr lang="it-IT" sz="2000" u="sng" spc="-2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negli</a:t>
            </a:r>
            <a:r>
              <a:rPr lang="it-IT" sz="2000" u="sng" spc="-2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anni</a:t>
            </a:r>
            <a:endParaRPr lang="it-IT" sz="2000" dirty="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lang="it-IT" sz="1750" dirty="0">
              <a:latin typeface="Calibri Light"/>
              <a:cs typeface="Calibri Light"/>
            </a:endParaRPr>
          </a:p>
          <a:p>
            <a:pPr marL="12700">
              <a:lnSpc>
                <a:spcPct val="100000"/>
              </a:lnSpc>
            </a:pPr>
            <a:r>
              <a:rPr lang="it-IT" sz="2000" u="sng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novanta</a:t>
            </a:r>
            <a:r>
              <a:rPr lang="it-IT" sz="2000" u="sng" spc="-3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si</a:t>
            </a:r>
            <a:r>
              <a:rPr lang="it-IT" sz="2000" u="sng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è</a:t>
            </a:r>
            <a:r>
              <a:rPr lang="it-IT" sz="2000" u="sng" spc="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affermato</a:t>
            </a:r>
            <a:r>
              <a:rPr lang="it-IT" sz="2000" u="sng" spc="-3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il</a:t>
            </a:r>
            <a:r>
              <a:rPr lang="it-IT" sz="2000" u="sng" spc="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concetto</a:t>
            </a:r>
            <a:r>
              <a:rPr lang="it-IT" sz="2000" u="sng" spc="-3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di</a:t>
            </a:r>
            <a:r>
              <a:rPr lang="it-IT" sz="2000" u="sng" spc="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analizzare</a:t>
            </a:r>
            <a:r>
              <a:rPr lang="it-IT" sz="2000" u="sng" spc="-3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le</a:t>
            </a:r>
            <a:r>
              <a:rPr lang="it-IT" sz="2000" u="sng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performance</a:t>
            </a:r>
            <a:r>
              <a:rPr lang="it-IT" sz="2000" u="sng" spc="-5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delle</a:t>
            </a:r>
            <a:r>
              <a:rPr lang="it-IT" sz="2000" u="sng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8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PA</a:t>
            </a:r>
            <a:r>
              <a:rPr lang="it-IT" sz="2000" u="sng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sotto</a:t>
            </a:r>
            <a:r>
              <a:rPr lang="it-IT" sz="2000" u="sng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tre</a:t>
            </a:r>
            <a:r>
              <a:rPr lang="it-IT" sz="2000" u="sng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profili</a:t>
            </a:r>
            <a:r>
              <a:rPr lang="it-IT" sz="2000" u="sng" spc="-4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fondamentali:</a:t>
            </a:r>
            <a:endParaRPr lang="it-IT" sz="2000" dirty="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lang="it-IT" sz="2550" dirty="0">
              <a:latin typeface="Calibri Light"/>
              <a:cs typeface="Calibri Light"/>
            </a:endParaRPr>
          </a:p>
          <a:p>
            <a:pPr marL="241300" indent="-229235">
              <a:lnSpc>
                <a:spcPct val="100000"/>
              </a:lnSpc>
              <a:buFont typeface="Arial MT"/>
              <a:buChar char="•"/>
              <a:tabLst>
                <a:tab pos="241300" algn="l"/>
                <a:tab pos="241935" algn="l"/>
              </a:tabLst>
            </a:pPr>
            <a:r>
              <a:rPr lang="it-IT" sz="2000" u="sng" spc="-2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Un’analisi</a:t>
            </a:r>
            <a:r>
              <a:rPr lang="it-IT" sz="2000" u="sng" spc="-4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2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MACRO,</a:t>
            </a:r>
            <a:r>
              <a:rPr lang="it-IT" sz="2000" u="sng" spc="-4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che</a:t>
            </a:r>
            <a:r>
              <a:rPr lang="it-IT" sz="2000" u="sng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valuti</a:t>
            </a:r>
            <a:r>
              <a:rPr lang="it-IT" sz="2000" u="sng" spc="-4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i</a:t>
            </a:r>
            <a:r>
              <a:rPr lang="it-IT" sz="2000" u="sng" spc="-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risultati</a:t>
            </a:r>
            <a:r>
              <a:rPr lang="it-IT" sz="2000" u="sng" spc="-4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delle</a:t>
            </a:r>
            <a:r>
              <a:rPr lang="it-IT" sz="2000" u="sng" spc="-4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politiche</a:t>
            </a:r>
            <a:r>
              <a:rPr lang="it-IT" sz="2000" u="sng" spc="-4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pubbliche;</a:t>
            </a:r>
            <a:endParaRPr lang="it-IT" sz="2000" dirty="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2A6395"/>
              </a:buClr>
              <a:buFont typeface="Arial MT"/>
              <a:buChar char="•"/>
            </a:pPr>
            <a:endParaRPr lang="it-IT" sz="2550" dirty="0">
              <a:latin typeface="Calibri Light"/>
              <a:cs typeface="Calibri Light"/>
            </a:endParaRPr>
          </a:p>
          <a:p>
            <a:pPr marL="241300" indent="-229235">
              <a:lnSpc>
                <a:spcPct val="100000"/>
              </a:lnSpc>
              <a:buFont typeface="Arial MT"/>
              <a:buChar char="•"/>
              <a:tabLst>
                <a:tab pos="241300" algn="l"/>
                <a:tab pos="241935" algn="l"/>
              </a:tabLst>
            </a:pPr>
            <a:r>
              <a:rPr lang="it-IT" sz="2000" u="sng" spc="-2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Un’analisi</a:t>
            </a:r>
            <a:r>
              <a:rPr lang="it-IT" sz="2000" u="sng" spc="-4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MESO,</a:t>
            </a:r>
            <a:r>
              <a:rPr lang="it-IT" sz="2000" u="sng" spc="-4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volta</a:t>
            </a:r>
            <a:r>
              <a:rPr lang="it-IT" sz="2000" u="sng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a</a:t>
            </a:r>
            <a:r>
              <a:rPr lang="it-IT" sz="2000" u="sng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valutare</a:t>
            </a:r>
            <a:r>
              <a:rPr lang="it-IT" sz="2000" u="sng" spc="-3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le </a:t>
            </a:r>
            <a:r>
              <a:rPr lang="it-IT" sz="2000" u="sng" spc="-2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performance</a:t>
            </a:r>
            <a:r>
              <a:rPr lang="it-IT" sz="2000" u="sng" spc="-4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delle</a:t>
            </a:r>
            <a:r>
              <a:rPr lang="it-IT" sz="2000" u="sng" spc="-5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singole</a:t>
            </a:r>
            <a:r>
              <a:rPr lang="it-IT" sz="2000" u="sng" spc="-4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6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PA;</a:t>
            </a:r>
            <a:endParaRPr lang="it-IT" sz="2000" dirty="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2A6395"/>
              </a:buClr>
              <a:buFont typeface="Arial MT"/>
              <a:buChar char="•"/>
            </a:pPr>
            <a:endParaRPr lang="it-IT" sz="2550" dirty="0">
              <a:latin typeface="Calibri Light"/>
              <a:cs typeface="Calibri Light"/>
            </a:endParaRPr>
          </a:p>
          <a:p>
            <a:pPr marL="241300" indent="-229235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241300" algn="l"/>
                <a:tab pos="241935" algn="l"/>
              </a:tabLst>
            </a:pPr>
            <a:r>
              <a:rPr lang="it-IT" sz="2000" u="sng" spc="-2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Un’analisi</a:t>
            </a:r>
            <a:r>
              <a:rPr lang="it-IT" sz="2000" u="sng" spc="-4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MICRO,</a:t>
            </a:r>
            <a:r>
              <a:rPr lang="it-IT" sz="2000" u="sng" spc="-3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volta</a:t>
            </a:r>
            <a:r>
              <a:rPr lang="it-IT" sz="2000" u="sng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a</a:t>
            </a:r>
            <a:r>
              <a:rPr lang="it-IT" sz="2000" u="sng" spc="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valutare</a:t>
            </a:r>
            <a:r>
              <a:rPr lang="it-IT" sz="2000" u="sng" spc="-3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gli</a:t>
            </a:r>
            <a:r>
              <a:rPr lang="it-IT" sz="2000" u="sng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obiettivi</a:t>
            </a:r>
            <a:r>
              <a:rPr lang="it-IT" sz="2000" u="sng" spc="-3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e</a:t>
            </a:r>
            <a:r>
              <a:rPr lang="it-IT" sz="2000" u="sng" spc="-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le</a:t>
            </a:r>
            <a:r>
              <a:rPr lang="it-IT" sz="2000" u="sng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2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prestazioni</a:t>
            </a:r>
            <a:r>
              <a:rPr lang="it-IT" sz="2000" u="sng" spc="-3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dei</a:t>
            </a:r>
            <a:r>
              <a:rPr lang="it-IT" sz="2000" u="sng" spc="-3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singoli</a:t>
            </a:r>
            <a:r>
              <a:rPr lang="it-IT" sz="2000" u="sng" spc="-3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Dirigenti</a:t>
            </a:r>
            <a:r>
              <a:rPr lang="it-IT" sz="2000" u="sng" spc="-3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e</a:t>
            </a:r>
            <a:r>
              <a:rPr lang="it-IT" sz="2000" u="sng" spc="-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lang="it-IT" sz="2000" u="sng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Funzionari.</a:t>
            </a:r>
            <a:endParaRPr lang="it-IT" sz="2000" dirty="0">
              <a:latin typeface="Calibri Light"/>
              <a:cs typeface="Calibri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20928"/>
            <a:ext cx="962723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u="none" spc="-10" dirty="0">
                <a:solidFill>
                  <a:srgbClr val="4471C4"/>
                </a:solidFill>
              </a:rPr>
              <a:t>Approccio</a:t>
            </a:r>
            <a:r>
              <a:rPr sz="3200" u="none" spc="-5" dirty="0">
                <a:solidFill>
                  <a:srgbClr val="4471C4"/>
                </a:solidFill>
              </a:rPr>
              <a:t> MACRO:</a:t>
            </a:r>
            <a:r>
              <a:rPr sz="3200" u="none" spc="-30" dirty="0">
                <a:solidFill>
                  <a:srgbClr val="4471C4"/>
                </a:solidFill>
              </a:rPr>
              <a:t> </a:t>
            </a:r>
            <a:r>
              <a:rPr sz="3200" u="none" dirty="0">
                <a:solidFill>
                  <a:srgbClr val="4471C4"/>
                </a:solidFill>
              </a:rPr>
              <a:t>La </a:t>
            </a:r>
            <a:r>
              <a:rPr sz="3200" u="none" spc="-10" dirty="0">
                <a:solidFill>
                  <a:srgbClr val="4471C4"/>
                </a:solidFill>
              </a:rPr>
              <a:t>valutazione</a:t>
            </a:r>
            <a:r>
              <a:rPr sz="3200" u="none" spc="15" dirty="0">
                <a:solidFill>
                  <a:srgbClr val="4471C4"/>
                </a:solidFill>
              </a:rPr>
              <a:t> </a:t>
            </a:r>
            <a:r>
              <a:rPr sz="3200" u="none" dirty="0">
                <a:solidFill>
                  <a:srgbClr val="4471C4"/>
                </a:solidFill>
              </a:rPr>
              <a:t>delle </a:t>
            </a:r>
            <a:r>
              <a:rPr sz="3200" u="none" spc="-10" dirty="0">
                <a:solidFill>
                  <a:srgbClr val="4471C4"/>
                </a:solidFill>
              </a:rPr>
              <a:t>Politiche</a:t>
            </a:r>
            <a:r>
              <a:rPr sz="3200" u="none" dirty="0">
                <a:solidFill>
                  <a:srgbClr val="4471C4"/>
                </a:solidFill>
              </a:rPr>
              <a:t> pubbliche</a:t>
            </a:r>
            <a:endParaRPr sz="32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20122" y="1401870"/>
            <a:ext cx="6610276" cy="4476866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567433" y="6271361"/>
            <a:ext cx="73850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Calibri"/>
                <a:cs typeface="Calibri"/>
              </a:rPr>
              <a:t>Approfondimento: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u="heavy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</a:rPr>
              <a:t>PNRR</a:t>
            </a:r>
            <a:r>
              <a:rPr sz="1800" u="heavy" spc="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</a:rPr>
              <a:t> </a:t>
            </a:r>
            <a:r>
              <a:rPr sz="1800" u="heavy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</a:rPr>
              <a:t>e</a:t>
            </a:r>
            <a:r>
              <a:rPr sz="1800" u="heavy" spc="1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</a:rPr>
              <a:t> </a:t>
            </a:r>
            <a:r>
              <a:rPr sz="1800" u="heavy" spc="-1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</a:rPr>
              <a:t>Valutazione</a:t>
            </a:r>
            <a:r>
              <a:rPr sz="1800" u="heavy" spc="3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</a:rPr>
              <a:t> </a:t>
            </a:r>
            <a:r>
              <a:rPr sz="1800" u="heavy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</a:rPr>
              <a:t>delle</a:t>
            </a:r>
            <a:r>
              <a:rPr sz="1800" u="heavy" spc="2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</a:rPr>
              <a:t> </a:t>
            </a:r>
            <a:r>
              <a:rPr sz="1800" u="heavy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</a:rPr>
              <a:t>politiche</a:t>
            </a:r>
            <a:r>
              <a:rPr sz="1800" u="heavy" spc="4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</a:rPr>
              <a:t> </a:t>
            </a:r>
            <a:r>
              <a:rPr sz="1800" u="heavy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</a:rPr>
              <a:t>pubbliche</a:t>
            </a:r>
            <a:r>
              <a:rPr sz="1800" u="heavy" spc="3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</a:rPr>
              <a:t> </a:t>
            </a:r>
            <a:r>
              <a:rPr sz="1800" u="heavy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</a:rPr>
              <a:t>(</a:t>
            </a:r>
            <a:r>
              <a:rPr sz="1800" u="heavy" spc="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</a:rPr>
              <a:t> </a:t>
            </a:r>
            <a:r>
              <a:rPr sz="1800" u="heavy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</a:rPr>
              <a:t>di</a:t>
            </a:r>
            <a:r>
              <a:rPr sz="1800" u="heavy" spc="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</a:rPr>
              <a:t> </a:t>
            </a:r>
            <a:r>
              <a:rPr sz="1800" u="heavy" spc="-1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</a:rPr>
              <a:t>Efisio</a:t>
            </a:r>
            <a:r>
              <a:rPr sz="1800" u="heavy" spc="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</a:rPr>
              <a:t> </a:t>
            </a:r>
            <a:r>
              <a:rPr sz="1800" u="heavy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</a:rPr>
              <a:t>Espa)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 marR="5080">
              <a:lnSpc>
                <a:spcPts val="3130"/>
              </a:lnSpc>
              <a:spcBef>
                <a:spcPts val="500"/>
              </a:spcBef>
            </a:pPr>
            <a:r>
              <a:rPr sz="2900" u="none" spc="-10" dirty="0">
                <a:solidFill>
                  <a:srgbClr val="4471C4"/>
                </a:solidFill>
              </a:rPr>
              <a:t>Approccio </a:t>
            </a:r>
            <a:r>
              <a:rPr sz="2900" u="none" spc="-5" dirty="0">
                <a:solidFill>
                  <a:srgbClr val="4471C4"/>
                </a:solidFill>
              </a:rPr>
              <a:t>MESO: </a:t>
            </a:r>
            <a:r>
              <a:rPr sz="2900" u="none" dirty="0">
                <a:solidFill>
                  <a:srgbClr val="4471C4"/>
                </a:solidFill>
              </a:rPr>
              <a:t>La </a:t>
            </a:r>
            <a:r>
              <a:rPr sz="2900" u="none" spc="-10" dirty="0">
                <a:solidFill>
                  <a:srgbClr val="4471C4"/>
                </a:solidFill>
              </a:rPr>
              <a:t>valutazione </a:t>
            </a:r>
            <a:r>
              <a:rPr sz="2900" u="none" dirty="0">
                <a:solidFill>
                  <a:srgbClr val="4471C4"/>
                </a:solidFill>
              </a:rPr>
              <a:t>delle </a:t>
            </a:r>
            <a:r>
              <a:rPr sz="2900" u="none" spc="-10" dirty="0">
                <a:solidFill>
                  <a:srgbClr val="4471C4"/>
                </a:solidFill>
              </a:rPr>
              <a:t>performance </a:t>
            </a:r>
            <a:r>
              <a:rPr sz="2900" u="none" dirty="0">
                <a:solidFill>
                  <a:srgbClr val="4471C4"/>
                </a:solidFill>
              </a:rPr>
              <a:t>delle </a:t>
            </a:r>
            <a:r>
              <a:rPr sz="2900" u="none" spc="-5" dirty="0">
                <a:solidFill>
                  <a:srgbClr val="4471C4"/>
                </a:solidFill>
              </a:rPr>
              <a:t>singole </a:t>
            </a:r>
            <a:r>
              <a:rPr sz="2900" u="none" spc="-645" dirty="0">
                <a:solidFill>
                  <a:srgbClr val="4471C4"/>
                </a:solidFill>
              </a:rPr>
              <a:t> </a:t>
            </a:r>
            <a:r>
              <a:rPr sz="2900" u="none" spc="-10" dirty="0">
                <a:solidFill>
                  <a:srgbClr val="4471C4"/>
                </a:solidFill>
              </a:rPr>
              <a:t>Amministrazioni</a:t>
            </a:r>
            <a:endParaRPr sz="2900"/>
          </a:p>
        </p:txBody>
      </p:sp>
      <p:sp>
        <p:nvSpPr>
          <p:cNvPr id="3" name="object 3"/>
          <p:cNvSpPr txBox="1"/>
          <p:nvPr/>
        </p:nvSpPr>
        <p:spPr>
          <a:xfrm>
            <a:off x="916939" y="2103246"/>
            <a:ext cx="10328910" cy="28409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I</a:t>
            </a:r>
            <a:r>
              <a:rPr sz="2400" u="heavy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fil</a:t>
            </a:r>
            <a:r>
              <a:rPr sz="2400" u="heavy" spc="-2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o</a:t>
            </a:r>
            <a:r>
              <a:rPr sz="2400" u="heavy" spc="-2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n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i</a:t>
            </a:r>
            <a:r>
              <a:rPr sz="2400" u="heavy" spc="-5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4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r</a:t>
            </a:r>
            <a:r>
              <a:rPr sz="2400" u="heavy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e</a:t>
            </a:r>
            <a:r>
              <a:rPr sz="2400" u="heavy" spc="-3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g</a:t>
            </a:r>
            <a:r>
              <a:rPr sz="2400" u="heavy" spc="-2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o</a:t>
            </a:r>
            <a:r>
              <a:rPr sz="2400" u="heavy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l</a:t>
            </a:r>
            <a:r>
              <a:rPr sz="2400" u="heavy" spc="-4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a</a:t>
            </a:r>
            <a:r>
              <a:rPr sz="2400" u="heavy" spc="-3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t</a:t>
            </a:r>
            <a:r>
              <a:rPr sz="2400" u="heavy" spc="-3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o</a:t>
            </a:r>
            <a:r>
              <a:rPr sz="2400" u="heavy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r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i</a:t>
            </a:r>
            <a:r>
              <a:rPr sz="2400" u="heavy" spc="-5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d</a:t>
            </a:r>
            <a:r>
              <a:rPr sz="2400" u="heavy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e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lle</a:t>
            </a:r>
            <a:r>
              <a:rPr sz="2400" u="heavy" spc="-6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p</a:t>
            </a:r>
            <a:r>
              <a:rPr sz="2400" u="heavy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e</a:t>
            </a:r>
            <a:r>
              <a:rPr sz="2400" u="heavy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r</a:t>
            </a:r>
            <a:r>
              <a:rPr sz="2400" u="heavy" spc="-7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f</a:t>
            </a:r>
            <a:r>
              <a:rPr sz="2400" u="heavy" spc="-2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o</a:t>
            </a:r>
            <a:r>
              <a:rPr sz="2400" u="heavy" spc="-2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r</a:t>
            </a:r>
            <a:r>
              <a:rPr sz="2400" u="heavy" spc="-4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m</a:t>
            </a:r>
            <a:r>
              <a:rPr sz="2400" u="heavy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a</a:t>
            </a:r>
            <a:r>
              <a:rPr sz="2400" u="heavy" spc="-2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n</a:t>
            </a:r>
            <a:r>
              <a:rPr sz="2400" u="heavy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c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e</a:t>
            </a:r>
            <a:r>
              <a:rPr sz="2400" u="heavy" spc="-7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d</a:t>
            </a:r>
            <a:r>
              <a:rPr sz="2400" u="heavy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e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lle</a:t>
            </a:r>
            <a:r>
              <a:rPr sz="2400" u="heavy" spc="-6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20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P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A</a:t>
            </a:r>
            <a:r>
              <a:rPr sz="2400" u="heavy" spc="-3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a</a:t>
            </a:r>
            <a:r>
              <a:rPr sz="2400" u="heavy" spc="-3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li</a:t>
            </a:r>
            <a:r>
              <a:rPr sz="2400" u="heavy" spc="-3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v</a:t>
            </a:r>
            <a:r>
              <a:rPr sz="2400" u="heavy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e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l</a:t>
            </a:r>
            <a:r>
              <a:rPr sz="2400" u="heavy" spc="-2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l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o</a:t>
            </a:r>
            <a:r>
              <a:rPr sz="2400" u="heavy" spc="-5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2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M</a:t>
            </a:r>
            <a:r>
              <a:rPr sz="2400" u="heavy" spc="-3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E</a:t>
            </a:r>
            <a:r>
              <a:rPr sz="2400" u="heavy" spc="-2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S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O</a:t>
            </a:r>
            <a:r>
              <a:rPr sz="2400" u="heavy" spc="-7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si</a:t>
            </a:r>
            <a:r>
              <a:rPr sz="2400" u="heavy" spc="-3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ar</a:t>
            </a:r>
            <a:r>
              <a:rPr sz="2400" u="heavy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ti</a:t>
            </a:r>
            <a:r>
              <a:rPr sz="2400" u="heavy" spc="-4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c</a:t>
            </a:r>
            <a:r>
              <a:rPr sz="2400" u="heavy" spc="-3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o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l</a:t>
            </a:r>
            <a:r>
              <a:rPr sz="2400" u="heavy" spc="-2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a</a:t>
            </a:r>
            <a:r>
              <a:rPr sz="2400" u="heavy" spc="-2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n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o</a:t>
            </a:r>
            <a:r>
              <a:rPr sz="2400" u="heavy" spc="-7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su</a:t>
            </a:r>
            <a:r>
              <a:rPr sz="2400" u="heavy" spc="-4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du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e</a:t>
            </a:r>
            <a:endParaRPr sz="2400" dirty="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350" dirty="0">
              <a:latin typeface="Calibri Light"/>
              <a:cs typeface="Calibri Light"/>
            </a:endParaRPr>
          </a:p>
          <a:p>
            <a:pPr marL="12700">
              <a:lnSpc>
                <a:spcPct val="100000"/>
              </a:lnSpc>
            </a:pPr>
            <a:r>
              <a:rPr sz="2400" u="heavy" spc="-2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dimensioni</a:t>
            </a:r>
            <a:r>
              <a:rPr sz="2400" u="heavy" spc="-8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principali:</a:t>
            </a:r>
            <a:endParaRPr sz="2400" dirty="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150" dirty="0">
              <a:latin typeface="Calibri Light"/>
              <a:cs typeface="Calibri Light"/>
            </a:endParaRPr>
          </a:p>
          <a:p>
            <a:pPr marL="241300" indent="-229235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241935" algn="l"/>
              </a:tabLst>
            </a:pPr>
            <a:r>
              <a:rPr sz="2400" u="heavy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Contabile</a:t>
            </a:r>
            <a:r>
              <a:rPr sz="2400" u="heavy" spc="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Finanziaria</a:t>
            </a:r>
            <a:r>
              <a:rPr sz="2400" u="heavy" spc="-3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2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(attraverso</a:t>
            </a:r>
            <a:r>
              <a:rPr sz="2400" u="heavy" spc="-4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le</a:t>
            </a:r>
            <a:r>
              <a:rPr sz="2400" u="heavy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note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integrative 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al</a:t>
            </a:r>
            <a:r>
              <a:rPr sz="2400" u="heavy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Bilancio).</a:t>
            </a:r>
            <a:endParaRPr sz="2400" dirty="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2A6395"/>
              </a:buClr>
              <a:buFont typeface="Arial MT"/>
              <a:buChar char="•"/>
            </a:pPr>
            <a:endParaRPr sz="3150" dirty="0">
              <a:latin typeface="Calibri Light"/>
              <a:cs typeface="Calibri Light"/>
            </a:endParaRPr>
          </a:p>
          <a:p>
            <a:pPr marL="241300" indent="-229235">
              <a:lnSpc>
                <a:spcPct val="100000"/>
              </a:lnSpc>
              <a:buFont typeface="Arial MT"/>
              <a:buChar char="•"/>
              <a:tabLst>
                <a:tab pos="241935" algn="l"/>
              </a:tabLst>
            </a:pPr>
            <a:r>
              <a:rPr sz="2400" u="heavy" spc="-2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Valutativa</a:t>
            </a:r>
            <a:r>
              <a:rPr sz="2400" u="heavy" spc="-3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2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(attraverso</a:t>
            </a:r>
            <a:r>
              <a:rPr sz="2400" u="heavy" spc="-3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gli</a:t>
            </a:r>
            <a:r>
              <a:rPr sz="2400" u="heavy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Organismi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indipendenti</a:t>
            </a:r>
            <a:r>
              <a:rPr sz="2400" u="heavy" spc="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di</a:t>
            </a:r>
            <a:r>
              <a:rPr sz="2400" u="heavy" spc="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valutazione</a:t>
            </a:r>
            <a:r>
              <a:rPr sz="2400" u="heavy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della</a:t>
            </a:r>
            <a:r>
              <a:rPr sz="2400" u="heavy" spc="-15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10" dirty="0">
                <a:solidFill>
                  <a:srgbClr val="2A6395"/>
                </a:solidFill>
                <a:uFill>
                  <a:solidFill>
                    <a:srgbClr val="2A6395"/>
                  </a:solidFill>
                </a:uFill>
                <a:latin typeface="Calibri Light"/>
                <a:cs typeface="Calibri Light"/>
              </a:rPr>
              <a:t>performance).</a:t>
            </a:r>
            <a:endParaRPr sz="2400" dirty="0">
              <a:latin typeface="Calibri Light"/>
              <a:cs typeface="Calibri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 marR="5080">
              <a:lnSpc>
                <a:spcPts val="3130"/>
              </a:lnSpc>
              <a:spcBef>
                <a:spcPts val="500"/>
              </a:spcBef>
            </a:pPr>
            <a:r>
              <a:rPr sz="2900" u="none" spc="-10" dirty="0">
                <a:solidFill>
                  <a:srgbClr val="4471C4"/>
                </a:solidFill>
              </a:rPr>
              <a:t>Approccio </a:t>
            </a:r>
            <a:r>
              <a:rPr sz="2900" u="none" spc="-5" dirty="0">
                <a:solidFill>
                  <a:srgbClr val="4471C4"/>
                </a:solidFill>
              </a:rPr>
              <a:t>MESO: </a:t>
            </a:r>
            <a:r>
              <a:rPr sz="2900" u="none" dirty="0">
                <a:solidFill>
                  <a:srgbClr val="4471C4"/>
                </a:solidFill>
              </a:rPr>
              <a:t>La </a:t>
            </a:r>
            <a:r>
              <a:rPr sz="2900" u="none" spc="-10" dirty="0">
                <a:solidFill>
                  <a:srgbClr val="4471C4"/>
                </a:solidFill>
              </a:rPr>
              <a:t>valutazione </a:t>
            </a:r>
            <a:r>
              <a:rPr sz="2900" u="none" dirty="0">
                <a:solidFill>
                  <a:srgbClr val="4471C4"/>
                </a:solidFill>
              </a:rPr>
              <a:t>delle </a:t>
            </a:r>
            <a:r>
              <a:rPr sz="2900" u="none" spc="-10" dirty="0">
                <a:solidFill>
                  <a:srgbClr val="4471C4"/>
                </a:solidFill>
              </a:rPr>
              <a:t>performance </a:t>
            </a:r>
            <a:r>
              <a:rPr sz="2900" u="none" dirty="0">
                <a:solidFill>
                  <a:srgbClr val="4471C4"/>
                </a:solidFill>
              </a:rPr>
              <a:t>delle </a:t>
            </a:r>
            <a:r>
              <a:rPr sz="2900" u="none" spc="-5" dirty="0">
                <a:solidFill>
                  <a:srgbClr val="4471C4"/>
                </a:solidFill>
              </a:rPr>
              <a:t>singole </a:t>
            </a:r>
            <a:r>
              <a:rPr sz="2900" u="none" spc="-645" dirty="0">
                <a:solidFill>
                  <a:srgbClr val="4471C4"/>
                </a:solidFill>
              </a:rPr>
              <a:t> </a:t>
            </a:r>
            <a:r>
              <a:rPr sz="2900" u="none" spc="-10" dirty="0">
                <a:solidFill>
                  <a:srgbClr val="4471C4"/>
                </a:solidFill>
              </a:rPr>
              <a:t>Amministrazioni</a:t>
            </a:r>
            <a:r>
              <a:rPr sz="2900" u="none" spc="15" dirty="0">
                <a:solidFill>
                  <a:srgbClr val="4471C4"/>
                </a:solidFill>
              </a:rPr>
              <a:t> </a:t>
            </a:r>
            <a:r>
              <a:rPr sz="2900" u="none" dirty="0">
                <a:solidFill>
                  <a:srgbClr val="4471C4"/>
                </a:solidFill>
              </a:rPr>
              <a:t>– Dimensione </a:t>
            </a:r>
            <a:r>
              <a:rPr sz="2900" u="none" spc="-15" dirty="0">
                <a:solidFill>
                  <a:srgbClr val="4471C4"/>
                </a:solidFill>
              </a:rPr>
              <a:t>contabile </a:t>
            </a:r>
            <a:r>
              <a:rPr sz="2900" u="none" spc="-5" dirty="0">
                <a:solidFill>
                  <a:srgbClr val="4471C4"/>
                </a:solidFill>
              </a:rPr>
              <a:t>finanziaria</a:t>
            </a:r>
            <a:endParaRPr sz="2900"/>
          </a:p>
        </p:txBody>
      </p:sp>
      <p:sp>
        <p:nvSpPr>
          <p:cNvPr id="3" name="object 3"/>
          <p:cNvSpPr txBox="1"/>
          <p:nvPr/>
        </p:nvSpPr>
        <p:spPr>
          <a:xfrm>
            <a:off x="916939" y="2075815"/>
            <a:ext cx="10319385" cy="33368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La</a:t>
            </a:r>
            <a:r>
              <a:rPr sz="2400" spc="-3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dimensione</a:t>
            </a:r>
            <a:r>
              <a:rPr sz="2400" spc="-7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contabile</a:t>
            </a:r>
            <a:r>
              <a:rPr sz="2400" spc="-6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finanziaria</a:t>
            </a: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consente</a:t>
            </a:r>
            <a:r>
              <a:rPr sz="2400" spc="1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di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valutare</a:t>
            </a: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le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 performance</a:t>
            </a:r>
            <a:r>
              <a:rPr lang="it-IT"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5" dirty="0" err="1">
                <a:solidFill>
                  <a:srgbClr val="2A6395"/>
                </a:solidFill>
                <a:latin typeface="Calibri Light"/>
                <a:cs typeface="Calibri Light"/>
              </a:rPr>
              <a:t>attraverso</a:t>
            </a:r>
            <a:r>
              <a:rPr sz="2400" spc="-3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la</a:t>
            </a:r>
            <a:r>
              <a:rPr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u="heavy" spc="-2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nota</a:t>
            </a:r>
            <a:r>
              <a:rPr sz="2400" u="heavy" spc="-6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spc="-3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integrativa</a:t>
            </a:r>
            <a:r>
              <a:rPr sz="2400" u="heavy" spc="-6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 </a:t>
            </a:r>
            <a:r>
              <a:rPr sz="2400" u="heavy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al</a:t>
            </a:r>
            <a:r>
              <a:rPr sz="2400" u="heavy" spc="-1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 Light"/>
                <a:cs typeface="Calibri Light"/>
              </a:rPr>
              <a:t> bilancio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.</a:t>
            </a:r>
            <a:r>
              <a:rPr sz="2400" spc="-3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endParaRPr lang="it-IT" sz="2400" spc="-35" dirty="0">
              <a:solidFill>
                <a:srgbClr val="2A6395"/>
              </a:solidFill>
              <a:latin typeface="Calibri Light"/>
              <a:cs typeface="Calibri Light"/>
            </a:endParaRPr>
          </a:p>
          <a:p>
            <a:pPr marL="12700" algn="just">
              <a:lnSpc>
                <a:spcPct val="100000"/>
              </a:lnSpc>
            </a:pPr>
            <a:endParaRPr lang="it-IT" sz="2400" spc="-35" dirty="0">
              <a:solidFill>
                <a:srgbClr val="2A6395"/>
              </a:solidFill>
              <a:latin typeface="Calibri Light"/>
              <a:cs typeface="Calibri Light"/>
            </a:endParaRPr>
          </a:p>
          <a:p>
            <a:pPr marL="12700" algn="just">
              <a:lnSpc>
                <a:spcPct val="100000"/>
              </a:lnSpc>
            </a:pP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La</a:t>
            </a: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Nota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 integrativa</a:t>
            </a:r>
            <a:r>
              <a:rPr sz="2400" spc="-3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è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un</a:t>
            </a:r>
            <a:r>
              <a:rPr sz="2400" spc="1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5" dirty="0" err="1">
                <a:solidFill>
                  <a:srgbClr val="2A6395"/>
                </a:solidFill>
                <a:latin typeface="Calibri Light"/>
                <a:cs typeface="Calibri Light"/>
              </a:rPr>
              <a:t>documento</a:t>
            </a:r>
            <a:r>
              <a:rPr sz="2400" spc="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di</a:t>
            </a:r>
            <a:r>
              <a:rPr lang="it-IT" sz="240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5" dirty="0" err="1">
                <a:solidFill>
                  <a:srgbClr val="2A6395"/>
                </a:solidFill>
                <a:latin typeface="Calibri Light"/>
                <a:cs typeface="Calibri Light"/>
              </a:rPr>
              <a:t>ausilio</a:t>
            </a: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 alla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programmazione </a:t>
            </a: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dell’impiego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delle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risorse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pubbliche per </a:t>
            </a: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il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triennio di </a:t>
            </a:r>
            <a:r>
              <a:rPr sz="2400" spc="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riferimento. </a:t>
            </a:r>
            <a:endParaRPr lang="it-IT" sz="2400" spc="-15" dirty="0">
              <a:solidFill>
                <a:srgbClr val="2A6395"/>
              </a:solidFill>
              <a:latin typeface="Calibri Light"/>
              <a:cs typeface="Calibri Light"/>
            </a:endParaRPr>
          </a:p>
          <a:p>
            <a:pPr marL="12700" algn="just">
              <a:lnSpc>
                <a:spcPct val="100000"/>
              </a:lnSpc>
            </a:pPr>
            <a:endParaRPr lang="it-IT" sz="2400" spc="-15" dirty="0">
              <a:solidFill>
                <a:srgbClr val="2A6395"/>
              </a:solidFill>
              <a:latin typeface="Calibri Light"/>
              <a:cs typeface="Calibri Light"/>
            </a:endParaRPr>
          </a:p>
          <a:p>
            <a:pPr marL="12700" algn="just">
              <a:lnSpc>
                <a:spcPct val="100000"/>
              </a:lnSpc>
            </a:pPr>
            <a:r>
              <a:rPr sz="2400" spc="-5" dirty="0" err="1">
                <a:solidFill>
                  <a:srgbClr val="2A6395"/>
                </a:solidFill>
                <a:latin typeface="Calibri Light"/>
                <a:cs typeface="Calibri Light"/>
              </a:rPr>
              <a:t>Costituisce</a:t>
            </a: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lo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strumento 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attraverso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il quale </a:t>
            </a:r>
            <a:r>
              <a:rPr lang="it-IT" sz="2400" dirty="0">
                <a:solidFill>
                  <a:srgbClr val="2A6395"/>
                </a:solidFill>
                <a:latin typeface="Calibri Light"/>
                <a:cs typeface="Calibri Light"/>
              </a:rPr>
              <a:t>si </a:t>
            </a:r>
            <a:r>
              <a:rPr sz="2400" spc="-10" dirty="0" err="1">
                <a:solidFill>
                  <a:srgbClr val="2A6395"/>
                </a:solidFill>
                <a:latin typeface="Calibri Light"/>
                <a:cs typeface="Calibri Light"/>
              </a:rPr>
              <a:t>illustra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,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in </a:t>
            </a:r>
            <a:r>
              <a:rPr sz="2400" spc="-53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relazione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ai 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programmi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di </a:t>
            </a: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spesa,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i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criteri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di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formulazione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delle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previsioni,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gli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obiettivi </a:t>
            </a:r>
            <a:r>
              <a:rPr sz="2400" spc="-53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da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raggiungere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e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gli</a:t>
            </a:r>
            <a:r>
              <a:rPr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indicatori</a:t>
            </a: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 idonei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alla</a:t>
            </a:r>
            <a:r>
              <a:rPr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loro</a:t>
            </a: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misurazione.</a:t>
            </a:r>
            <a:endParaRPr sz="2400" dirty="0">
              <a:latin typeface="Calibri Light"/>
              <a:cs typeface="Calibri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 marR="5080">
              <a:lnSpc>
                <a:spcPts val="3130"/>
              </a:lnSpc>
              <a:spcBef>
                <a:spcPts val="500"/>
              </a:spcBef>
            </a:pPr>
            <a:r>
              <a:rPr sz="2900" u="none" spc="-10" dirty="0">
                <a:solidFill>
                  <a:srgbClr val="4471C4"/>
                </a:solidFill>
              </a:rPr>
              <a:t>Approccio </a:t>
            </a:r>
            <a:r>
              <a:rPr sz="2900" u="none" spc="-5" dirty="0">
                <a:solidFill>
                  <a:srgbClr val="4471C4"/>
                </a:solidFill>
              </a:rPr>
              <a:t>MESO: </a:t>
            </a:r>
            <a:r>
              <a:rPr sz="2900" u="none" dirty="0">
                <a:solidFill>
                  <a:srgbClr val="4471C4"/>
                </a:solidFill>
              </a:rPr>
              <a:t>La </a:t>
            </a:r>
            <a:r>
              <a:rPr sz="2900" u="none" spc="-10" dirty="0">
                <a:solidFill>
                  <a:srgbClr val="4471C4"/>
                </a:solidFill>
              </a:rPr>
              <a:t>valutazione </a:t>
            </a:r>
            <a:r>
              <a:rPr sz="2900" u="none" dirty="0">
                <a:solidFill>
                  <a:srgbClr val="4471C4"/>
                </a:solidFill>
              </a:rPr>
              <a:t>delle </a:t>
            </a:r>
            <a:r>
              <a:rPr sz="2900" u="none" spc="-10" dirty="0">
                <a:solidFill>
                  <a:srgbClr val="4471C4"/>
                </a:solidFill>
              </a:rPr>
              <a:t>performance </a:t>
            </a:r>
            <a:r>
              <a:rPr sz="2900" u="none" dirty="0">
                <a:solidFill>
                  <a:srgbClr val="4471C4"/>
                </a:solidFill>
              </a:rPr>
              <a:t>delle </a:t>
            </a:r>
            <a:r>
              <a:rPr sz="2900" u="none" spc="-5" dirty="0">
                <a:solidFill>
                  <a:srgbClr val="4471C4"/>
                </a:solidFill>
              </a:rPr>
              <a:t>singole </a:t>
            </a:r>
            <a:r>
              <a:rPr sz="2900" u="none" spc="-645" dirty="0">
                <a:solidFill>
                  <a:srgbClr val="4471C4"/>
                </a:solidFill>
              </a:rPr>
              <a:t> </a:t>
            </a:r>
            <a:r>
              <a:rPr sz="2900" u="none" spc="-10" dirty="0">
                <a:solidFill>
                  <a:srgbClr val="4471C4"/>
                </a:solidFill>
              </a:rPr>
              <a:t>Amministrazioni</a:t>
            </a:r>
            <a:r>
              <a:rPr sz="2900" u="none" spc="10" dirty="0">
                <a:solidFill>
                  <a:srgbClr val="4471C4"/>
                </a:solidFill>
              </a:rPr>
              <a:t> </a:t>
            </a:r>
            <a:r>
              <a:rPr sz="2900" u="none" dirty="0">
                <a:solidFill>
                  <a:srgbClr val="4471C4"/>
                </a:solidFill>
              </a:rPr>
              <a:t>– Dimensione </a:t>
            </a:r>
            <a:r>
              <a:rPr sz="2900" u="none" spc="-20" dirty="0">
                <a:solidFill>
                  <a:srgbClr val="4471C4"/>
                </a:solidFill>
              </a:rPr>
              <a:t>valutativa </a:t>
            </a:r>
            <a:r>
              <a:rPr sz="2900" u="none" dirty="0">
                <a:solidFill>
                  <a:srgbClr val="4471C4"/>
                </a:solidFill>
              </a:rPr>
              <a:t>–</a:t>
            </a:r>
            <a:r>
              <a:rPr sz="2900" u="none" spc="-5" dirty="0">
                <a:solidFill>
                  <a:srgbClr val="4471C4"/>
                </a:solidFill>
              </a:rPr>
              <a:t> Il ruolo</a:t>
            </a:r>
            <a:r>
              <a:rPr sz="2900" u="none" spc="-15" dirty="0">
                <a:solidFill>
                  <a:srgbClr val="4471C4"/>
                </a:solidFill>
              </a:rPr>
              <a:t> </a:t>
            </a:r>
            <a:r>
              <a:rPr sz="2900" u="none" dirty="0">
                <a:solidFill>
                  <a:srgbClr val="4471C4"/>
                </a:solidFill>
              </a:rPr>
              <a:t>degli</a:t>
            </a:r>
            <a:r>
              <a:rPr sz="2900" u="none" spc="-10" dirty="0">
                <a:solidFill>
                  <a:srgbClr val="4471C4"/>
                </a:solidFill>
              </a:rPr>
              <a:t> </a:t>
            </a:r>
            <a:r>
              <a:rPr sz="2900" u="none" spc="-5" dirty="0">
                <a:solidFill>
                  <a:srgbClr val="4471C4"/>
                </a:solidFill>
              </a:rPr>
              <a:t>OIV</a:t>
            </a:r>
            <a:endParaRPr sz="2900"/>
          </a:p>
        </p:txBody>
      </p:sp>
      <p:sp>
        <p:nvSpPr>
          <p:cNvPr id="3" name="object 3"/>
          <p:cNvSpPr txBox="1"/>
          <p:nvPr/>
        </p:nvSpPr>
        <p:spPr>
          <a:xfrm>
            <a:off x="916939" y="2103246"/>
            <a:ext cx="9970770" cy="2712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La</a:t>
            </a:r>
            <a:r>
              <a:rPr sz="2400" spc="-3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dimensione</a:t>
            </a:r>
            <a:r>
              <a:rPr sz="2400" spc="-7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valutativa</a:t>
            </a:r>
            <a:r>
              <a:rPr sz="2400" spc="-6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35" dirty="0">
                <a:solidFill>
                  <a:srgbClr val="2A6395"/>
                </a:solidFill>
                <a:latin typeface="Calibri Light"/>
                <a:cs typeface="Calibri Light"/>
              </a:rPr>
              <a:t>attraverso</a:t>
            </a:r>
            <a:r>
              <a:rPr sz="2400" spc="-7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gli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OIV</a:t>
            </a:r>
            <a:r>
              <a:rPr sz="2400" spc="-5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consente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effettuare</a:t>
            </a:r>
            <a:r>
              <a:rPr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la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 valutazione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della</a:t>
            </a:r>
            <a:endParaRPr sz="2400" dirty="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350" dirty="0">
              <a:latin typeface="Calibri Light"/>
              <a:cs typeface="Calibri Light"/>
            </a:endParaRPr>
          </a:p>
          <a:p>
            <a:pPr marL="12700">
              <a:lnSpc>
                <a:spcPct val="100000"/>
              </a:lnSpc>
            </a:pP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performance</a:t>
            </a: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organizzativa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di</a:t>
            </a:r>
            <a:r>
              <a:rPr sz="2400" spc="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una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 Amministrazione.</a:t>
            </a:r>
            <a:endParaRPr sz="2400" dirty="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150" dirty="0">
              <a:latin typeface="Calibri Light"/>
              <a:cs typeface="Calibri Ligh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La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 valutazione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avviene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in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relazione</a:t>
            </a:r>
            <a:r>
              <a:rPr sz="2400" spc="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agli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scostamenti</a:t>
            </a:r>
            <a:r>
              <a:rPr sz="2400" spc="1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fra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i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valori </a:t>
            </a:r>
            <a:r>
              <a:rPr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target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pre-definiti</a:t>
            </a:r>
            <a:endParaRPr sz="2400" dirty="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350" dirty="0">
              <a:latin typeface="Calibri Light"/>
              <a:cs typeface="Calibri Light"/>
            </a:endParaRPr>
          </a:p>
          <a:p>
            <a:pPr marL="12700">
              <a:lnSpc>
                <a:spcPct val="100000"/>
              </a:lnSpc>
            </a:pP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dall’amministrazione</a:t>
            </a:r>
            <a:r>
              <a:rPr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e</a:t>
            </a:r>
            <a:r>
              <a:rPr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i</a:t>
            </a: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valori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concretamente</a:t>
            </a: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raggiunti</a:t>
            </a:r>
            <a:endParaRPr sz="2400" dirty="0">
              <a:latin typeface="Calibri Light"/>
              <a:cs typeface="Calibri Ligh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3401" y="381000"/>
            <a:ext cx="10358120" cy="1068705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 marR="5080">
              <a:lnSpc>
                <a:spcPts val="3130"/>
              </a:lnSpc>
              <a:spcBef>
                <a:spcPts val="500"/>
              </a:spcBef>
            </a:pPr>
            <a:r>
              <a:rPr sz="2900" u="none" spc="-10" dirty="0">
                <a:solidFill>
                  <a:srgbClr val="4471C4"/>
                </a:solidFill>
              </a:rPr>
              <a:t>Approccio </a:t>
            </a:r>
            <a:r>
              <a:rPr sz="2900" u="none" spc="-5" dirty="0">
                <a:solidFill>
                  <a:srgbClr val="4471C4"/>
                </a:solidFill>
              </a:rPr>
              <a:t>MICRO: </a:t>
            </a:r>
            <a:r>
              <a:rPr sz="2900" u="none" dirty="0">
                <a:solidFill>
                  <a:srgbClr val="4471C4"/>
                </a:solidFill>
              </a:rPr>
              <a:t>La </a:t>
            </a:r>
            <a:r>
              <a:rPr sz="2900" u="none" spc="-10" dirty="0">
                <a:solidFill>
                  <a:srgbClr val="4471C4"/>
                </a:solidFill>
              </a:rPr>
              <a:t>valutazione </a:t>
            </a:r>
            <a:r>
              <a:rPr sz="2900" u="none" dirty="0">
                <a:solidFill>
                  <a:srgbClr val="4471C4"/>
                </a:solidFill>
              </a:rPr>
              <a:t>delle </a:t>
            </a:r>
            <a:r>
              <a:rPr sz="2900" u="none" spc="-10" dirty="0">
                <a:solidFill>
                  <a:srgbClr val="4471C4"/>
                </a:solidFill>
              </a:rPr>
              <a:t>performance </a:t>
            </a:r>
            <a:r>
              <a:rPr sz="2900" u="none" spc="-5" dirty="0">
                <a:solidFill>
                  <a:srgbClr val="4471C4"/>
                </a:solidFill>
              </a:rPr>
              <a:t>delle singole </a:t>
            </a:r>
            <a:r>
              <a:rPr sz="2900" u="none" spc="-645" dirty="0">
                <a:solidFill>
                  <a:srgbClr val="4471C4"/>
                </a:solidFill>
              </a:rPr>
              <a:t> </a:t>
            </a:r>
            <a:r>
              <a:rPr sz="2900" u="none" spc="-10" dirty="0">
                <a:solidFill>
                  <a:srgbClr val="4471C4"/>
                </a:solidFill>
              </a:rPr>
              <a:t>Amministrazioni</a:t>
            </a:r>
            <a:r>
              <a:rPr sz="2900" u="none" spc="10" dirty="0">
                <a:solidFill>
                  <a:srgbClr val="4471C4"/>
                </a:solidFill>
              </a:rPr>
              <a:t> </a:t>
            </a:r>
            <a:r>
              <a:rPr sz="2900" u="none" dirty="0">
                <a:solidFill>
                  <a:srgbClr val="4471C4"/>
                </a:solidFill>
              </a:rPr>
              <a:t>– Dimensione </a:t>
            </a:r>
            <a:r>
              <a:rPr sz="2900" u="none" spc="-20" dirty="0">
                <a:solidFill>
                  <a:srgbClr val="4471C4"/>
                </a:solidFill>
              </a:rPr>
              <a:t>valutativa </a:t>
            </a:r>
            <a:r>
              <a:rPr sz="2900" u="none" dirty="0">
                <a:solidFill>
                  <a:srgbClr val="4471C4"/>
                </a:solidFill>
              </a:rPr>
              <a:t>–</a:t>
            </a:r>
            <a:r>
              <a:rPr sz="2900" u="none" spc="-5" dirty="0">
                <a:solidFill>
                  <a:srgbClr val="4471C4"/>
                </a:solidFill>
              </a:rPr>
              <a:t> Il ruolo</a:t>
            </a:r>
            <a:r>
              <a:rPr sz="2900" u="none" spc="-15" dirty="0">
                <a:solidFill>
                  <a:srgbClr val="4471C4"/>
                </a:solidFill>
              </a:rPr>
              <a:t> </a:t>
            </a:r>
            <a:r>
              <a:rPr sz="2900" u="none" dirty="0">
                <a:solidFill>
                  <a:srgbClr val="4471C4"/>
                </a:solidFill>
              </a:rPr>
              <a:t>degli</a:t>
            </a:r>
            <a:r>
              <a:rPr sz="2900" u="none" spc="-10" dirty="0">
                <a:solidFill>
                  <a:srgbClr val="4471C4"/>
                </a:solidFill>
              </a:rPr>
              <a:t> </a:t>
            </a:r>
            <a:r>
              <a:rPr sz="2900" u="none" spc="-5" dirty="0">
                <a:solidFill>
                  <a:srgbClr val="4471C4"/>
                </a:solidFill>
              </a:rPr>
              <a:t>OIV</a:t>
            </a:r>
            <a:endParaRPr sz="2900" dirty="0"/>
          </a:p>
        </p:txBody>
      </p:sp>
      <p:sp>
        <p:nvSpPr>
          <p:cNvPr id="3" name="object 3"/>
          <p:cNvSpPr txBox="1"/>
          <p:nvPr/>
        </p:nvSpPr>
        <p:spPr>
          <a:xfrm>
            <a:off x="533401" y="2103246"/>
            <a:ext cx="11201400" cy="3018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L’approccio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micro</a:t>
            </a: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consente</a:t>
            </a:r>
            <a:r>
              <a:rPr sz="2400" spc="1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di </a:t>
            </a:r>
            <a:r>
              <a:rPr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valutare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gli</a:t>
            </a: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obiettivi</a:t>
            </a:r>
            <a:r>
              <a:rPr sz="2400" spc="-3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e</a:t>
            </a: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le</a:t>
            </a:r>
            <a:r>
              <a:rPr sz="2400" spc="-3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prestazioni</a:t>
            </a:r>
            <a:r>
              <a:rPr sz="2400" spc="-5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dei</a:t>
            </a:r>
            <a:r>
              <a:rPr sz="2400" spc="-3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5" dirty="0" err="1">
                <a:solidFill>
                  <a:srgbClr val="2A6395"/>
                </a:solidFill>
                <a:latin typeface="Calibri Light"/>
                <a:cs typeface="Calibri Light"/>
              </a:rPr>
              <a:t>singoli</a:t>
            </a:r>
            <a:r>
              <a:rPr sz="2400" spc="-4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0" dirty="0" err="1">
                <a:solidFill>
                  <a:srgbClr val="2A6395"/>
                </a:solidFill>
                <a:latin typeface="Calibri Light"/>
                <a:cs typeface="Calibri Light"/>
              </a:rPr>
              <a:t>Dirigenti</a:t>
            </a:r>
            <a:r>
              <a:rPr lang="it-IT"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e</a:t>
            </a:r>
            <a:r>
              <a:rPr sz="2400" spc="-2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Funzionari,</a:t>
            </a:r>
            <a:r>
              <a:rPr sz="2400" spc="-6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25" dirty="0">
                <a:solidFill>
                  <a:srgbClr val="2A6395"/>
                </a:solidFill>
                <a:latin typeface="Calibri Light"/>
                <a:cs typeface="Calibri Light"/>
              </a:rPr>
              <a:t>attraverso</a:t>
            </a:r>
            <a:r>
              <a:rPr sz="2400" spc="-3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gli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 Organismi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5" dirty="0">
                <a:solidFill>
                  <a:srgbClr val="2A6395"/>
                </a:solidFill>
                <a:latin typeface="Calibri Light"/>
                <a:cs typeface="Calibri Light"/>
              </a:rPr>
              <a:t>indipendenti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di</a:t>
            </a:r>
            <a:r>
              <a:rPr sz="2400" spc="10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valutazione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dirty="0">
                <a:solidFill>
                  <a:srgbClr val="2A6395"/>
                </a:solidFill>
                <a:latin typeface="Calibri Light"/>
                <a:cs typeface="Calibri Light"/>
              </a:rPr>
              <a:t>della</a:t>
            </a:r>
            <a:r>
              <a:rPr sz="2400" spc="-15" dirty="0">
                <a:solidFill>
                  <a:srgbClr val="2A6395"/>
                </a:solidFill>
                <a:latin typeface="Calibri Light"/>
                <a:cs typeface="Calibri Light"/>
              </a:rPr>
              <a:t> </a:t>
            </a:r>
            <a:r>
              <a:rPr sz="2400" spc="-10" dirty="0">
                <a:solidFill>
                  <a:srgbClr val="2A6395"/>
                </a:solidFill>
                <a:latin typeface="Calibri Light"/>
                <a:cs typeface="Calibri Light"/>
              </a:rPr>
              <a:t>performance.</a:t>
            </a:r>
            <a:endParaRPr lang="it-IT" sz="2400" spc="-10" dirty="0">
              <a:solidFill>
                <a:srgbClr val="2A6395"/>
              </a:solidFill>
              <a:latin typeface="Calibri Light"/>
              <a:cs typeface="Calibri Light"/>
            </a:endParaRPr>
          </a:p>
          <a:p>
            <a:pPr marL="12700" algn="just">
              <a:lnSpc>
                <a:spcPct val="100000"/>
              </a:lnSpc>
              <a:spcBef>
                <a:spcPts val="100"/>
              </a:spcBef>
            </a:pPr>
            <a:endParaRPr lang="it-IT" sz="2400" spc="-10" dirty="0">
              <a:solidFill>
                <a:srgbClr val="2A6395"/>
              </a:solidFill>
              <a:latin typeface="Calibri Light"/>
              <a:cs typeface="Calibri Light"/>
            </a:endParaRPr>
          </a:p>
          <a:p>
            <a:pPr marL="12700" algn="just">
              <a:lnSpc>
                <a:spcPct val="100000"/>
              </a:lnSpc>
              <a:spcBef>
                <a:spcPts val="100"/>
              </a:spcBef>
            </a:pPr>
            <a:endParaRPr lang="it-IT" sz="2400" spc="-10" dirty="0">
              <a:solidFill>
                <a:srgbClr val="2A6395"/>
              </a:solidFill>
              <a:latin typeface="Calibri Light"/>
              <a:cs typeface="Calibri Light"/>
            </a:endParaRPr>
          </a:p>
          <a:p>
            <a:pPr marL="12700" algn="just">
              <a:lnSpc>
                <a:spcPct val="100000"/>
              </a:lnSpc>
              <a:spcBef>
                <a:spcPts val="100"/>
              </a:spcBef>
            </a:pPr>
            <a:endParaRPr sz="2400" dirty="0">
              <a:latin typeface="Calibri Light"/>
              <a:cs typeface="Calibri Light"/>
            </a:endParaRPr>
          </a:p>
          <a:p>
            <a:pPr marL="12700" marR="836930" algn="just">
              <a:spcBef>
                <a:spcPts val="100"/>
              </a:spcBef>
            </a:pP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La performance viene valutata sugli obiettivi assegnati al singolo Dirigente e/o</a:t>
            </a:r>
            <a:r>
              <a:rPr lang="it-IT"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 f</a:t>
            </a:r>
            <a:r>
              <a:rPr sz="2400" spc="-40" dirty="0" err="1">
                <a:solidFill>
                  <a:srgbClr val="2A6395"/>
                </a:solidFill>
                <a:latin typeface="Calibri Light"/>
                <a:cs typeface="Calibri Light"/>
              </a:rPr>
              <a:t>unzionario</a:t>
            </a: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 e sulle capacità manageriali del dirigente, che viene valutato dal  Dirigente sovraordinato.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39" y="847725"/>
            <a:ext cx="370077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Cosa</a:t>
            </a:r>
            <a:r>
              <a:rPr sz="2400" u="heavy" spc="-3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è</a:t>
            </a:r>
            <a:r>
              <a:rPr sz="2400" u="heavy" spc="-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il</a:t>
            </a:r>
            <a:r>
              <a:rPr sz="2400" u="heavy" spc="-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spc="-3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Valore</a:t>
            </a:r>
            <a:r>
              <a:rPr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 </a:t>
            </a:r>
            <a:r>
              <a:rPr sz="2400" u="heavy" spc="-5" dirty="0" err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libri"/>
                <a:cs typeface="Calibri"/>
              </a:rPr>
              <a:t>Pubblico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2081225"/>
            <a:ext cx="10356215" cy="7636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spcBef>
                <a:spcPts val="100"/>
              </a:spcBef>
            </a:pP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È il miglioramento del benessere (economico, sociale, ambientale) delle comunità di</a:t>
            </a:r>
          </a:p>
          <a:p>
            <a:pPr marL="12700" marR="5715" algn="just">
              <a:spcBef>
                <a:spcPts val="100"/>
              </a:spcBef>
            </a:pPr>
            <a:r>
              <a:rPr sz="2400" spc="-40" dirty="0">
                <a:solidFill>
                  <a:srgbClr val="2A6395"/>
                </a:solidFill>
                <a:latin typeface="Calibri Light"/>
                <a:cs typeface="Calibri Light"/>
              </a:rPr>
              <a:t>riferimento, degli utenti, degli stakeholder, dei destinatari di una politica o di un  </a:t>
            </a:r>
            <a:r>
              <a:rPr sz="2400" spc="-40" dirty="0" err="1">
                <a:solidFill>
                  <a:srgbClr val="2A6395"/>
                </a:solidFill>
                <a:latin typeface="Calibri Light"/>
                <a:cs typeface="Calibri Light"/>
              </a:rPr>
              <a:t>servizio</a:t>
            </a:r>
            <a:endParaRPr sz="2400" spc="-40" dirty="0">
              <a:solidFill>
                <a:srgbClr val="2A6395"/>
              </a:solidFill>
              <a:latin typeface="Calibri Light"/>
              <a:cs typeface="Calibri 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4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2363</TotalTime>
  <Words>1684</Words>
  <Application>Microsoft Office PowerPoint</Application>
  <PresentationFormat>Widescreen</PresentationFormat>
  <Paragraphs>142</Paragraphs>
  <Slides>23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9" baseType="lpstr">
      <vt:lpstr>Arial</vt:lpstr>
      <vt:lpstr>Arial MT</vt:lpstr>
      <vt:lpstr>Calibri</vt:lpstr>
      <vt:lpstr>Calibri Light</vt:lpstr>
      <vt:lpstr>Trebuchet MS</vt:lpstr>
      <vt:lpstr>Office Theme</vt:lpstr>
      <vt:lpstr>Presentazione standard di PowerPoint</vt:lpstr>
      <vt:lpstr>Indice generale degli argomenti</vt:lpstr>
      <vt:lpstr>L’evoluzione del concetto di performance delle PA</vt:lpstr>
      <vt:lpstr>Approccio MACRO: La valutazione delle Politiche pubbliche</vt:lpstr>
      <vt:lpstr>Approccio MESO: La valutazione delle performance delle singole  Amministrazioni</vt:lpstr>
      <vt:lpstr>Approccio MESO: La valutazione delle performance delle singole  Amministrazioni – Dimensione contabile finanziaria</vt:lpstr>
      <vt:lpstr>Approccio MESO: La valutazione delle performance delle singole  Amministrazioni – Dimensione valutativa – Il ruolo degli OIV</vt:lpstr>
      <vt:lpstr>Approccio MICRO: La valutazione delle performance delle singole  Amministrazioni – Dimensione valutativa – Il ruolo degli OIV</vt:lpstr>
      <vt:lpstr>Presentazione standard di PowerPoint</vt:lpstr>
      <vt:lpstr>Come si crea il valore pubblico?</vt:lpstr>
      <vt:lpstr>Quali sono le condizioni abilitanti per la generazione di valore pubblico?</vt:lpstr>
      <vt:lpstr>Come si fa in un contesto come quello della città e dei territori a creare valore?</vt:lpstr>
      <vt:lpstr>Come si misura il Valore Pubblico?</vt:lpstr>
      <vt:lpstr>Il PIAO: origine</vt:lpstr>
      <vt:lpstr>Il PIAO: origine - segue</vt:lpstr>
      <vt:lpstr>Il PIAO: finalità</vt:lpstr>
      <vt:lpstr>Che cos’è l’OIV? </vt:lpstr>
      <vt:lpstr>Mansioni principali dell’OIV </vt:lpstr>
      <vt:lpstr>Quali enti necessitano degli OIV</vt:lpstr>
      <vt:lpstr>Requisiti di partecipazione e iter di selezione</vt:lpstr>
      <vt:lpstr>Requisiti di partecipazione e iter di selezione</vt:lpstr>
      <vt:lpstr>Requisiti di partecipazione e iter di selezione</vt:lpstr>
      <vt:lpstr>Grazie per l’attenzione!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Marco Benvenuto</dc:creator>
  <cp:lastModifiedBy>Marco Benvenuto</cp:lastModifiedBy>
  <cp:revision>10</cp:revision>
  <dcterms:created xsi:type="dcterms:W3CDTF">2023-04-12T17:20:30Z</dcterms:created>
  <dcterms:modified xsi:type="dcterms:W3CDTF">2023-04-14T12:22:04Z</dcterms:modified>
</cp:coreProperties>
</file>