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51" r:id="rId1"/>
    <p:sldMasterId id="2147483768" r:id="rId2"/>
  </p:sldMasterIdLst>
  <p:notesMasterIdLst>
    <p:notesMasterId r:id="rId30"/>
  </p:notesMasterIdLst>
  <p:sldIdLst>
    <p:sldId id="256" r:id="rId3"/>
    <p:sldId id="257" r:id="rId4"/>
    <p:sldId id="258" r:id="rId5"/>
    <p:sldId id="281" r:id="rId6"/>
    <p:sldId id="259" r:id="rId7"/>
    <p:sldId id="274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76" r:id="rId21"/>
    <p:sldId id="272" r:id="rId22"/>
    <p:sldId id="277" r:id="rId23"/>
    <p:sldId id="278" r:id="rId24"/>
    <p:sldId id="279" r:id="rId25"/>
    <p:sldId id="280" r:id="rId26"/>
    <p:sldId id="273" r:id="rId27"/>
    <p:sldId id="282" r:id="rId28"/>
    <p:sldId id="283" r:id="rId29"/>
  </p:sldIdLst>
  <p:sldSz cx="12193588" cy="6858000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10B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792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7002125" y="-11796713"/>
            <a:ext cx="22202775" cy="124888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5124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1" y="2130433"/>
            <a:ext cx="10364788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59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8E36D4-A9DF-4233-AEBF-1AA11E65BBC4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254606-5576-4195-B415-45EA9B4242EE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121525" y="609608"/>
            <a:ext cx="2147888" cy="54276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77863" y="609608"/>
            <a:ext cx="6291262" cy="542766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E1DA506-4F6B-4BCB-8257-565FE9BA880A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10389439" y="5038466"/>
            <a:ext cx="1892949" cy="172586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720819" y="776289"/>
            <a:ext cx="10751950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720819" y="2250280"/>
            <a:ext cx="10751950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829038" y="6012657"/>
            <a:ext cx="7722606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829038" y="5650705"/>
            <a:ext cx="7722606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11191120" y="5752308"/>
            <a:ext cx="670647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4B5F3AF-D59E-434A-99B4-0F44E079CAF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80" y="267494"/>
            <a:ext cx="10974229" cy="1399032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9680" y="1882808"/>
            <a:ext cx="10974229" cy="45720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389440" y="6480048"/>
            <a:ext cx="2845171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609680" y="6480970"/>
            <a:ext cx="5680814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D682-5F55-4B3E-BBA3-33F0D177D392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9380" y="7035"/>
            <a:ext cx="12174828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10389439" y="93673"/>
            <a:ext cx="1892949" cy="172586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9275384" y="6477000"/>
            <a:ext cx="2845171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92956" y="6480970"/>
            <a:ext cx="5680814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1269542" y="809625"/>
            <a:ext cx="670647" cy="300831"/>
          </a:xfrm>
        </p:spPr>
        <p:txBody>
          <a:bodyPr/>
          <a:lstStyle/>
          <a:p>
            <a:fld id="{6C3DE37B-64C8-4C1F-96D7-3153F7203CA2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8626183" y="9381"/>
            <a:ext cx="3564279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5"/>
            <a:ext cx="12184208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8066" y="271465"/>
            <a:ext cx="9653257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8066" y="1633536"/>
            <a:ext cx="5182275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80" y="1722438"/>
            <a:ext cx="5385501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8407" y="1722438"/>
            <a:ext cx="5385501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389440" y="6480969"/>
            <a:ext cx="2845171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609680" y="6480969"/>
            <a:ext cx="568081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0120678" y="6480969"/>
            <a:ext cx="670647" cy="301752"/>
          </a:xfrm>
        </p:spPr>
        <p:txBody>
          <a:bodyPr/>
          <a:lstStyle/>
          <a:p>
            <a:fld id="{853A2A7C-DBC4-4320-920B-15C8F1226FFF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0974" y="290732"/>
            <a:ext cx="1422585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820245" y="290732"/>
            <a:ext cx="77480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820245" y="3427124"/>
            <a:ext cx="774800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696658" y="290732"/>
            <a:ext cx="9145191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696658" y="3427124"/>
            <a:ext cx="9145191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6389440" y="6480969"/>
            <a:ext cx="284110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609679" y="6480969"/>
            <a:ext cx="5682212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10120678" y="6483096"/>
            <a:ext cx="670647" cy="301752"/>
          </a:xfrm>
        </p:spPr>
        <p:txBody>
          <a:bodyPr/>
          <a:lstStyle>
            <a:lvl1pPr algn="ctr">
              <a:defRPr/>
            </a:lvl1pPr>
          </a:lstStyle>
          <a:p>
            <a:fld id="{D2AE1686-5489-491E-8057-37C89CCE3AAE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D859-C036-4D39-9BAC-FE36FAD446F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6389440" y="6480969"/>
            <a:ext cx="2845171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609680" y="6481891"/>
            <a:ext cx="5680814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10120678" y="6480969"/>
            <a:ext cx="670647" cy="301752"/>
          </a:xfrm>
        </p:spPr>
        <p:txBody>
          <a:bodyPr/>
          <a:lstStyle/>
          <a:p>
            <a:fld id="{36A1255A-E0C1-40AA-AD2F-AC7713D89EA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2646" y="367664"/>
            <a:ext cx="1219359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514672" y="367664"/>
            <a:ext cx="3251623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868968" y="320040"/>
            <a:ext cx="7035700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373058" y="6556248"/>
            <a:ext cx="2845171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514672" y="6556248"/>
            <a:ext cx="6858387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1215562" y="6556248"/>
            <a:ext cx="670647" cy="301752"/>
          </a:xfrm>
        </p:spPr>
        <p:txBody>
          <a:bodyPr/>
          <a:lstStyle>
            <a:lvl1pPr>
              <a:defRPr sz="900"/>
            </a:lvl1pPr>
          </a:lstStyle>
          <a:p>
            <a:fld id="{5F48B0A3-B212-4E8A-94E4-CB01D49212D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147B305-56DC-4E77-9119-B9C9DBBFE97D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2646" y="150896"/>
            <a:ext cx="1219359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517847" y="373966"/>
            <a:ext cx="977925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24198" y="5867400"/>
            <a:ext cx="977925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8145317" y="6556248"/>
            <a:ext cx="2804525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560779" y="6557169"/>
            <a:ext cx="6598289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0957683" y="6556248"/>
            <a:ext cx="487744" cy="301752"/>
          </a:xfrm>
        </p:spPr>
        <p:txBody>
          <a:bodyPr/>
          <a:lstStyle>
            <a:lvl1pPr algn="ctr">
              <a:defRPr sz="900"/>
            </a:lvl1pPr>
          </a:lstStyle>
          <a:p>
            <a:fld id="{2CC6AA64-E11E-4F8F-8BE0-E60467EBB26E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76EBF-3D0A-495F-8F06-2DDAF5E8F287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9043578" y="381000"/>
            <a:ext cx="2540331" cy="5486400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79" y="381000"/>
            <a:ext cx="8332285" cy="5486400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E3266-066B-482A-B344-5D029667321A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615" y="4406908"/>
            <a:ext cx="10364787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615" y="2906713"/>
            <a:ext cx="103647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A0B4F73-76CA-47C8-85DD-A95F16E1D70B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77868" y="2160593"/>
            <a:ext cx="4219575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49844" y="2160593"/>
            <a:ext cx="4219575" cy="3876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A1B326-73F7-4578-A181-4F0B6FA63723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43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5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5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4425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4425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A1110F-CB3E-4FBE-A9D4-F58E58D4958A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4B70AFE-EB27-420E-B48C-25ACB2C93BC9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0E2E2F4-B985-4D10-AF79-B3C6D934E69D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7265" y="273058"/>
            <a:ext cx="6816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34C780-EB3D-480F-8B26-A4F297BE2013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90780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90780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90780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3A7836F-CB4A-44DB-BC76-6CDF333AD7F3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0" y="-7938"/>
            <a:ext cx="12187238" cy="6861176"/>
            <a:chOff x="0" y="-5"/>
            <a:chExt cx="7677" cy="4322"/>
          </a:xfrm>
        </p:grpSpPr>
        <p:sp>
          <p:nvSpPr>
            <p:cNvPr id="4098" name="Line 2"/>
            <p:cNvSpPr>
              <a:spLocks noChangeShapeType="1"/>
            </p:cNvSpPr>
            <p:nvPr/>
          </p:nvSpPr>
          <p:spPr bwMode="auto">
            <a:xfrm>
              <a:off x="5903" y="0"/>
              <a:ext cx="765" cy="4317"/>
            </a:xfrm>
            <a:prstGeom prst="line">
              <a:avLst/>
            </a:prstGeom>
            <a:noFill/>
            <a:ln w="9360" cap="rnd">
              <a:solidFill>
                <a:srgbClr val="BFBFB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4099" name="Line 3"/>
            <p:cNvSpPr>
              <a:spLocks noChangeShapeType="1"/>
            </p:cNvSpPr>
            <p:nvPr/>
          </p:nvSpPr>
          <p:spPr bwMode="auto">
            <a:xfrm flipH="1">
              <a:off x="4674" y="2319"/>
              <a:ext cx="3004" cy="1998"/>
            </a:xfrm>
            <a:prstGeom prst="line">
              <a:avLst/>
            </a:prstGeom>
            <a:noFill/>
            <a:ln w="9360" cap="rnd">
              <a:solidFill>
                <a:srgbClr val="D9D9D9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5784" y="-5"/>
              <a:ext cx="1891" cy="432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50619 0 0"/>
                <a:gd name="G4" fmla="+- 1 0 0"/>
                <a:gd name="T0" fmla="*/ 2045532 w 3007349"/>
                <a:gd name="T1" fmla="*/ 0 h 6866467"/>
                <a:gd name="T2" fmla="*/ 3007349 w 3007349"/>
                <a:gd name="T3" fmla="*/ 0 h 6866467"/>
                <a:gd name="T4" fmla="*/ 3007349 w 3007349"/>
                <a:gd name="T5" fmla="*/ 6866467 h 6866467"/>
                <a:gd name="T6" fmla="*/ 0 w 3007349"/>
                <a:gd name="T7" fmla="*/ 6866467 h 6866467"/>
                <a:gd name="T8" fmla="*/ 2045532 w 3007349"/>
                <a:gd name="T9" fmla="*/ 0 h 6866467"/>
                <a:gd name="T10" fmla="*/ 0 w 3007349"/>
                <a:gd name="T11" fmla="*/ 0 h 6866467"/>
                <a:gd name="T12" fmla="*/ 3007349 w 3007349"/>
                <a:gd name="T13" fmla="*/ 6866467 h 6866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90C226">
                <a:alpha val="29999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>
              <a:off x="6049" y="-5"/>
              <a:ext cx="1628" cy="432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2573311"/>
                <a:gd name="T1" fmla="*/ 0 h 6866467"/>
                <a:gd name="T2" fmla="*/ 2573311 w 2573311"/>
                <a:gd name="T3" fmla="*/ 0 h 6866467"/>
                <a:gd name="T4" fmla="*/ 2573311 w 2573311"/>
                <a:gd name="T5" fmla="*/ 6866467 h 6866467"/>
                <a:gd name="T6" fmla="*/ 1202336 w 2573311"/>
                <a:gd name="T7" fmla="*/ 6866467 h 6866467"/>
                <a:gd name="T8" fmla="*/ 0 w 2573311"/>
                <a:gd name="T9" fmla="*/ 0 h 6866467"/>
                <a:gd name="T10" fmla="*/ 0 w 2573311"/>
                <a:gd name="T11" fmla="*/ 0 h 6866467"/>
                <a:gd name="T12" fmla="*/ 2573311 w 2573311"/>
                <a:gd name="T13" fmla="*/ 6866467 h 6866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20000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>
              <a:off x="5627" y="1920"/>
              <a:ext cx="2050" cy="2397"/>
            </a:xfrm>
            <a:prstGeom prst="triangle">
              <a:avLst>
                <a:gd name="adj" fmla="val 100000"/>
              </a:avLst>
            </a:prstGeom>
            <a:solidFill>
              <a:srgbClr val="54A021">
                <a:alpha val="71999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880" y="-5"/>
              <a:ext cx="1795" cy="432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2858013"/>
                <a:gd name="T1" fmla="*/ 0 h 6866467"/>
                <a:gd name="T2" fmla="*/ 2858013 w 2858013"/>
                <a:gd name="T3" fmla="*/ 0 h 6866467"/>
                <a:gd name="T4" fmla="*/ 2858013 w 2858013"/>
                <a:gd name="T5" fmla="*/ 6866467 h 6866467"/>
                <a:gd name="T6" fmla="*/ 2473942 w 2858013"/>
                <a:gd name="T7" fmla="*/ 6866467 h 6866467"/>
                <a:gd name="T8" fmla="*/ 0 w 2858013"/>
                <a:gd name="T9" fmla="*/ 0 h 6866467"/>
                <a:gd name="T10" fmla="*/ 0 w 2858013"/>
                <a:gd name="T11" fmla="*/ 0 h 6866467"/>
                <a:gd name="T12" fmla="*/ 2858013 w 2858013"/>
                <a:gd name="T13" fmla="*/ 6866467 h 6866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9">
                <a:alpha val="70000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6865" y="-5"/>
              <a:ext cx="810" cy="432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42152 0 0"/>
                <a:gd name="G4" fmla="+- 1 0 0"/>
                <a:gd name="T0" fmla="*/ 1019735 w 1290094"/>
                <a:gd name="T1" fmla="*/ 0 h 6858000"/>
                <a:gd name="T2" fmla="*/ 1290094 w 1290094"/>
                <a:gd name="T3" fmla="*/ 0 h 6858000"/>
                <a:gd name="T4" fmla="*/ 1290094 w 1290094"/>
                <a:gd name="T5" fmla="*/ 6858000 h 6858000"/>
                <a:gd name="T6" fmla="*/ 0 w 1290094"/>
                <a:gd name="T7" fmla="*/ 6858000 h 6858000"/>
                <a:gd name="T8" fmla="*/ 1019735 w 1290094"/>
                <a:gd name="T9" fmla="*/ 0 h 6858000"/>
                <a:gd name="T10" fmla="*/ 0 w 1290094"/>
                <a:gd name="T11" fmla="*/ 0 h 6858000"/>
                <a:gd name="T12" fmla="*/ 1290094 w 1290094"/>
                <a:gd name="T13" fmla="*/ 685800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C0E474">
                <a:alpha val="70000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>
              <a:off x="6891" y="-5"/>
              <a:ext cx="784" cy="4322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 0 0"/>
                <a:gd name="G4" fmla="+- 1 0 0"/>
                <a:gd name="T0" fmla="*/ 0 w 1249825"/>
                <a:gd name="T1" fmla="*/ 0 h 6858000"/>
                <a:gd name="T2" fmla="*/ 1249825 w 1249825"/>
                <a:gd name="T3" fmla="*/ 0 h 6858000"/>
                <a:gd name="T4" fmla="*/ 1249825 w 1249825"/>
                <a:gd name="T5" fmla="*/ 6858000 h 6858000"/>
                <a:gd name="T6" fmla="*/ 1109382 w 1249825"/>
                <a:gd name="T7" fmla="*/ 6858000 h 6858000"/>
                <a:gd name="T8" fmla="*/ 0 w 1249825"/>
                <a:gd name="T9" fmla="*/ 0 h 6858000"/>
                <a:gd name="T10" fmla="*/ 0 w 1249825"/>
                <a:gd name="T11" fmla="*/ 0 h 6858000"/>
                <a:gd name="T12" fmla="*/ 1249825 w 1249825"/>
                <a:gd name="T13" fmla="*/ 685800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226">
                <a:alpha val="64999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06" name="AutoShape 10"/>
            <p:cNvSpPr>
              <a:spLocks noChangeArrowheads="1"/>
            </p:cNvSpPr>
            <p:nvPr/>
          </p:nvSpPr>
          <p:spPr bwMode="auto">
            <a:xfrm>
              <a:off x="6533" y="2261"/>
              <a:ext cx="1142" cy="2056"/>
            </a:xfrm>
            <a:prstGeom prst="triangle">
              <a:avLst>
                <a:gd name="adj" fmla="val 100000"/>
              </a:avLst>
            </a:prstGeom>
            <a:solidFill>
              <a:srgbClr val="90C226">
                <a:alpha val="79999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07" name="AutoShape 11"/>
            <p:cNvSpPr>
              <a:spLocks noChangeArrowheads="1"/>
            </p:cNvSpPr>
            <p:nvPr/>
          </p:nvSpPr>
          <p:spPr bwMode="auto">
            <a:xfrm>
              <a:off x="0" y="2528"/>
              <a:ext cx="280" cy="1789"/>
            </a:xfrm>
            <a:prstGeom prst="triangle">
              <a:avLst>
                <a:gd name="adj" fmla="val 0"/>
              </a:avLst>
            </a:prstGeom>
            <a:solidFill>
              <a:srgbClr val="90C226">
                <a:alpha val="84999"/>
              </a:srgbClr>
            </a:solidFill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541340" y="790575"/>
            <a:ext cx="609599" cy="584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800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8893177" y="2886075"/>
            <a:ext cx="609599" cy="5857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800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7863" y="609600"/>
            <a:ext cx="8591550" cy="1316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Fate clic per modificare il formato del testo del titolo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2160593"/>
            <a:ext cx="8591550" cy="3876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Fate clic per modificare il formato del testo della struttura</a:t>
            </a:r>
          </a:p>
          <a:p>
            <a:pPr lvl="1"/>
            <a:r>
              <a:rPr lang="en-GB"/>
              <a:t>Secondo livello struttura</a:t>
            </a:r>
          </a:p>
          <a:p>
            <a:pPr lvl="2"/>
            <a:r>
              <a:rPr lang="en-GB"/>
              <a:t>Terzo livello struttura</a:t>
            </a:r>
          </a:p>
          <a:p>
            <a:pPr lvl="3"/>
            <a:r>
              <a:rPr lang="en-GB"/>
              <a:t>Quarto livello struttura</a:t>
            </a:r>
          </a:p>
          <a:p>
            <a:pPr lvl="4"/>
            <a:r>
              <a:rPr lang="en-GB"/>
              <a:t>Quinto livello struttura</a:t>
            </a:r>
          </a:p>
          <a:p>
            <a:pPr lvl="4"/>
            <a:r>
              <a:rPr lang="en-GB"/>
              <a:t>Sesto livello struttura</a:t>
            </a:r>
          </a:p>
          <a:p>
            <a:pPr lvl="4"/>
            <a:r>
              <a:rPr lang="en-GB"/>
              <a:t>Settimo livello struttura</a:t>
            </a:r>
          </a:p>
          <a:p>
            <a:pPr lvl="4"/>
            <a:r>
              <a:rPr lang="en-GB"/>
              <a:t>Ottavo livello struttura</a:t>
            </a:r>
          </a:p>
          <a:p>
            <a:pPr lvl="4"/>
            <a:r>
              <a:rPr lang="en-GB"/>
              <a:t>Nono livello struttura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/>
          </p:nvPr>
        </p:nvSpPr>
        <p:spPr bwMode="auto">
          <a:xfrm>
            <a:off x="7205662" y="6042033"/>
            <a:ext cx="906462" cy="3603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</a:tabLst>
              <a:defRPr sz="9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677863" y="6042033"/>
            <a:ext cx="6297612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sldNum"/>
          </p:nvPr>
        </p:nvSpPr>
        <p:spPr bwMode="auto">
          <a:xfrm>
            <a:off x="8589963" y="6042033"/>
            <a:ext cx="679450" cy="3603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900">
                <a:solidFill>
                  <a:srgbClr val="90C226"/>
                </a:solidFill>
                <a:latin typeface="+mn-lt"/>
              </a:defRPr>
            </a:lvl1pPr>
          </a:lstStyle>
          <a:p>
            <a:fld id="{3B96D689-3CC8-43B1-8623-943E964A0606}" type="slidenum">
              <a:rPr lang="en-US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90C226"/>
          </a:solidFill>
          <a:latin typeface="Trebuchet MS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40404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40404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40404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40404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40404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40404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40404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200">
          <a:solidFill>
            <a:srgbClr val="40404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9380" y="14069"/>
            <a:ext cx="12174828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0" y="7035"/>
            <a:ext cx="12184208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8626183" y="4948410"/>
            <a:ext cx="3564279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609680" y="267494"/>
            <a:ext cx="10974229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609680" y="1882808"/>
            <a:ext cx="10974229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389440" y="6480969"/>
            <a:ext cx="2845171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609680" y="6481891"/>
            <a:ext cx="5680814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0120678" y="6480969"/>
            <a:ext cx="670647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B96D689-3CC8-43B1-8623-943E964A0606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iotributarioleo.i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2064347" y="692696"/>
            <a:ext cx="9433048" cy="335860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LA TREGUA FISCALE NELLA LEGGE DI BILANCIO 2023</a:t>
            </a:r>
            <a:b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</a:br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(L. n. 197/2022)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tka Display" pitchFamily="2" charset="0"/>
              <a:ea typeface="Microsoft YaHei" charset="-122"/>
            </a:endParaRP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93839" y="4389438"/>
            <a:ext cx="9787532" cy="170385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r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 dirty="0">
                <a:solidFill>
                  <a:srgbClr val="000000"/>
                </a:solidFill>
                <a:latin typeface="+mn-lt"/>
                <a:ea typeface="Microsoft YaHei" charset="-122"/>
              </a:rPr>
              <a:t>Leonardo Leo</a:t>
            </a:r>
          </a:p>
          <a:p>
            <a:pPr algn="r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dirty="0">
                <a:solidFill>
                  <a:srgbClr val="000000"/>
                </a:solidFill>
                <a:latin typeface="+mn-lt"/>
                <a:ea typeface="Microsoft YaHei" charset="-122"/>
              </a:rPr>
              <a:t>Studio </a:t>
            </a:r>
            <a:r>
              <a:rPr lang="en-US" sz="1600" dirty="0" err="1">
                <a:solidFill>
                  <a:srgbClr val="000000"/>
                </a:solidFill>
                <a:latin typeface="+mn-lt"/>
                <a:ea typeface="Microsoft YaHei" charset="-122"/>
              </a:rPr>
              <a:t>Legale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Microsoft YaHei" charset="-122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+mn-lt"/>
                <a:ea typeface="Microsoft YaHei" charset="-122"/>
              </a:rPr>
              <a:t>Tributario</a:t>
            </a:r>
            <a:r>
              <a:rPr lang="en-US" sz="1600" dirty="0">
                <a:solidFill>
                  <a:srgbClr val="000000"/>
                </a:solidFill>
                <a:latin typeface="+mn-lt"/>
                <a:ea typeface="Microsoft YaHei" charset="-122"/>
              </a:rPr>
              <a:t> Leo</a:t>
            </a:r>
          </a:p>
          <a:p>
            <a:pPr algn="r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dirty="0">
                <a:solidFill>
                  <a:srgbClr val="3A10B0"/>
                </a:solidFill>
                <a:latin typeface="+mn-lt"/>
                <a:ea typeface="Microsoft YaHei" charset="-122"/>
                <a:hlinkClick r:id="rId3"/>
              </a:rPr>
              <a:t>www.studiotributarioleo.it</a:t>
            </a:r>
          </a:p>
          <a:p>
            <a:pPr algn="r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1600" dirty="0">
              <a:solidFill>
                <a:srgbClr val="000000"/>
              </a:solidFill>
              <a:latin typeface="+mn-lt"/>
              <a:ea typeface="Microsoft YaHei" charset="-122"/>
            </a:endParaRPr>
          </a:p>
          <a:p>
            <a:pPr algn="r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1600" b="1" dirty="0">
                <a:solidFill>
                  <a:srgbClr val="000000"/>
                </a:solidFill>
                <a:latin typeface="+mn-lt"/>
                <a:ea typeface="Microsoft YaHei" charset="-122"/>
              </a:rPr>
              <a:t>10 </a:t>
            </a:r>
            <a:r>
              <a:rPr lang="en-US" sz="1600" b="1" dirty="0" err="1">
                <a:solidFill>
                  <a:srgbClr val="000000"/>
                </a:solidFill>
                <a:latin typeface="+mn-lt"/>
                <a:ea typeface="Microsoft YaHei" charset="-122"/>
              </a:rPr>
              <a:t>marzo</a:t>
            </a:r>
            <a:r>
              <a:rPr lang="en-US" sz="1600" b="1" dirty="0">
                <a:solidFill>
                  <a:srgbClr val="000000"/>
                </a:solidFill>
                <a:latin typeface="+mn-lt"/>
                <a:ea typeface="Microsoft YaHei" charset="-122"/>
              </a:rPr>
              <a:t> 2023  - Grand Hotel </a:t>
            </a:r>
            <a:r>
              <a:rPr lang="en-US" sz="1600" b="1" dirty="0" err="1">
                <a:solidFill>
                  <a:srgbClr val="000000"/>
                </a:solidFill>
                <a:latin typeface="+mn-lt"/>
                <a:ea typeface="Microsoft YaHei" charset="-122"/>
              </a:rPr>
              <a:t>Tiziano</a:t>
            </a:r>
            <a:r>
              <a:rPr lang="en-US" sz="1600" b="1" dirty="0">
                <a:solidFill>
                  <a:srgbClr val="000000"/>
                </a:solidFill>
                <a:latin typeface="+mn-lt"/>
                <a:ea typeface="Microsoft YaHei" charset="-122"/>
              </a:rPr>
              <a:t> e </a:t>
            </a:r>
            <a:r>
              <a:rPr lang="en-US" sz="1600" b="1" dirty="0" err="1">
                <a:solidFill>
                  <a:srgbClr val="000000"/>
                </a:solidFill>
                <a:latin typeface="+mn-lt"/>
                <a:ea typeface="Microsoft YaHei" charset="-122"/>
              </a:rPr>
              <a:t>dei</a:t>
            </a:r>
            <a:r>
              <a:rPr lang="en-US" sz="1600" b="1" dirty="0">
                <a:solidFill>
                  <a:srgbClr val="000000"/>
                </a:solidFill>
                <a:latin typeface="+mn-lt"/>
                <a:ea typeface="Microsoft YaHei" charset="-122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+mn-lt"/>
                <a:ea typeface="Microsoft YaHei" charset="-122"/>
              </a:rPr>
              <a:t>Congressi</a:t>
            </a:r>
            <a:r>
              <a:rPr lang="en-US" sz="1600" b="1" dirty="0">
                <a:solidFill>
                  <a:srgbClr val="000000"/>
                </a:solidFill>
                <a:latin typeface="+mn-lt"/>
                <a:ea typeface="Microsoft YaHei" charset="-122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+mn-lt"/>
                <a:ea typeface="Microsoft YaHei" charset="-122"/>
              </a:rPr>
              <a:t>di</a:t>
            </a:r>
            <a:r>
              <a:rPr lang="en-US" sz="1600" b="1" dirty="0">
                <a:solidFill>
                  <a:srgbClr val="000000"/>
                </a:solidFill>
                <a:latin typeface="+mn-lt"/>
                <a:ea typeface="Microsoft YaHei" charset="-122"/>
              </a:rPr>
              <a:t> Lecce</a:t>
            </a:r>
          </a:p>
          <a:p>
            <a:pPr algn="r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1600" b="1" dirty="0">
              <a:solidFill>
                <a:srgbClr val="00000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A8B40-DCC1-45EF-8030-C8A354304357}" type="slidenum">
              <a:rPr lang="en-US">
                <a:solidFill>
                  <a:schemeClr val="bg1"/>
                </a:solidFill>
              </a:rPr>
              <a:pPr/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63543" y="635000"/>
            <a:ext cx="11205863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LITE PENDENTE</a:t>
            </a:r>
            <a:br>
              <a:rPr lang="it-IT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</a:br>
            <a:r>
              <a:rPr lang="it-IT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B. </a:t>
            </a:r>
            <a:r>
              <a:rPr lang="it-IT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NO sub </a:t>
            </a:r>
            <a:r>
              <a:rPr lang="it-IT" sz="32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iudice</a:t>
            </a:r>
            <a:r>
              <a:rPr lang="it-IT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 ma con sentenza impugnabile </a:t>
            </a:r>
            <a:r>
              <a:rPr lang="it-IT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 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77865" y="2160593"/>
            <a:ext cx="10819530" cy="3881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indent="-338138" algn="just"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Sospensione </a:t>
            </a:r>
            <a:r>
              <a:rPr lang="it-IT" sz="2200" i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ex lege </a:t>
            </a: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per 9 mesi (termini impugnazione, anche incidentale, nonché per la proposizione del controricorso), che scadono dal 1° gennaio al 31 luglio 2023. </a:t>
            </a:r>
          </a:p>
          <a:p>
            <a:pPr marL="338138" indent="-338138" algn="just"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Notifica diniego entro il 31/07/2024.</a:t>
            </a:r>
          </a:p>
          <a:p>
            <a:pPr marL="338138" indent="-338138" algn="just"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Impugnazione diniego e contestuale impugnazione della sentenza entro 60 gg. dalla notifica (riapertura dei termini anche per la controparte).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8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FF852-79B9-4C68-9729-F773A98C5533}" type="slidenum">
              <a:rPr lang="en-US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387483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QUANTUM </a:t>
            </a: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DOVUTO</a:t>
            </a:r>
            <a:b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</a:b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Regola generale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77863" y="1658941"/>
            <a:ext cx="10675516" cy="43830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it-IT" sz="44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it-IT" sz="44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% valore </a:t>
            </a:r>
            <a:r>
              <a:rPr lang="it-IT" sz="4400" u="sng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controversia</a:t>
            </a:r>
          </a:p>
          <a:p>
            <a:pPr marL="342900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it-IT" sz="20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(</a:t>
            </a:r>
            <a:r>
              <a:rPr lang="it-IT" sz="2000" i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ex</a:t>
            </a:r>
            <a:r>
              <a:rPr lang="it-IT" sz="20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art. 12, comma 2, del </a:t>
            </a:r>
            <a:r>
              <a:rPr lang="it-IT" sz="2000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D.Lgs.</a:t>
            </a:r>
            <a:r>
              <a:rPr lang="it-IT" sz="20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n. 546/1992)</a:t>
            </a:r>
          </a:p>
          <a:p>
            <a:pPr marL="342900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it-IT" sz="2000" dirty="0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Imposta controversa, al netto di sanzioni e interessi</a:t>
            </a:r>
          </a:p>
          <a:p>
            <a:pPr marL="342900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it-IT" sz="2000" dirty="0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ovvero</a:t>
            </a:r>
          </a:p>
          <a:p>
            <a:pPr marL="342900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it-IT" sz="2000" dirty="0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Sanzioni (nel caso di controversia relativa alle sole sanzioni)</a:t>
            </a:r>
            <a:endParaRPr lang="it-IT" sz="44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338138" indent="-333375">
              <a:spcBef>
                <a:spcPts val="1000"/>
              </a:spcBef>
              <a:buClr>
                <a:srgbClr val="C00000"/>
              </a:buClr>
              <a:buSzPct val="8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it-IT" sz="28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it-IT" sz="44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it-IT" sz="44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E45B1-AAB9-4246-AE4C-ED4238D968BE}" type="slidenum">
              <a:rPr lang="en-US">
                <a:solidFill>
                  <a:schemeClr val="bg1"/>
                </a:solidFill>
              </a:rPr>
              <a:pPr/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603508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b="1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b="1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b="1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719609"/>
              </p:ext>
            </p:extLst>
          </p:nvPr>
        </p:nvGraphicFramePr>
        <p:xfrm>
          <a:off x="912217" y="548680"/>
          <a:ext cx="10513164" cy="55693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52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1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21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6395">
                <a:tc gridSpan="6">
                  <a:txBody>
                    <a:bodyPr/>
                    <a:lstStyle/>
                    <a:p>
                      <a:pPr algn="ctr"/>
                      <a:r>
                        <a:rPr lang="it-IT" sz="25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tka Display" pitchFamily="2" charset="0"/>
                        </a:rPr>
                        <a:t>DEROGHE </a:t>
                      </a:r>
                      <a:r>
                        <a:rPr lang="it-IT" sz="25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Sitka Display" pitchFamily="2" charset="0"/>
                        </a:rPr>
                        <a:t>QUANTUM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35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/>
                        <a:t>Ricorso di I grado.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/>
                        <a:t>Cassazione con rinvio</a:t>
                      </a:r>
                    </a:p>
                    <a:p>
                      <a:pPr algn="ctr"/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/>
                        <a:t>A.E.</a:t>
                      </a:r>
                      <a:r>
                        <a:rPr lang="it-IT" sz="1600" b="1" baseline="0" dirty="0"/>
                        <a:t> </a:t>
                      </a:r>
                      <a:r>
                        <a:rPr lang="it-IT" sz="1600" b="1" dirty="0"/>
                        <a:t>soccombente</a:t>
                      </a:r>
                    </a:p>
                    <a:p>
                      <a:pPr algn="ctr"/>
                      <a:r>
                        <a:rPr lang="it-IT" sz="1600" b="1" dirty="0"/>
                        <a:t>in I grado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 err="1"/>
                        <a:t>A.E.</a:t>
                      </a:r>
                      <a:r>
                        <a:rPr lang="it-IT" sz="1600" b="1" dirty="0"/>
                        <a:t> soccombente</a:t>
                      </a:r>
                    </a:p>
                    <a:p>
                      <a:pPr algn="ctr"/>
                      <a:r>
                        <a:rPr lang="it-IT" sz="1600" b="1" dirty="0"/>
                        <a:t>in II grado</a:t>
                      </a:r>
                    </a:p>
                    <a:p>
                      <a:pPr algn="ctr"/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/>
                        <a:t>Contribuente</a:t>
                      </a:r>
                    </a:p>
                    <a:p>
                      <a:pPr algn="ctr"/>
                      <a:r>
                        <a:rPr lang="it-IT" sz="1600" b="1" dirty="0"/>
                        <a:t>Soccombente.</a:t>
                      </a:r>
                    </a:p>
                    <a:p>
                      <a:pPr algn="ctr"/>
                      <a:r>
                        <a:rPr lang="it-IT" sz="1600" b="1" dirty="0"/>
                        <a:t>Ricorso notificato</a:t>
                      </a:r>
                    </a:p>
                    <a:p>
                      <a:pPr algn="ctr"/>
                      <a:r>
                        <a:rPr lang="it-IT" sz="1600" b="1" dirty="0"/>
                        <a:t>ma non iscritto</a:t>
                      </a:r>
                    </a:p>
                    <a:p>
                      <a:pPr algn="ctr"/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/>
                        <a:t>Controversie</a:t>
                      </a:r>
                    </a:p>
                    <a:p>
                      <a:pPr algn="ctr"/>
                      <a:r>
                        <a:rPr lang="it-IT" sz="1600" b="1" dirty="0"/>
                        <a:t>pendenti innanzi alla</a:t>
                      </a:r>
                    </a:p>
                    <a:p>
                      <a:pPr algn="ctr"/>
                      <a:r>
                        <a:rPr lang="it-IT" sz="1600" b="1" dirty="0"/>
                        <a:t>Corte di Cassazione</a:t>
                      </a:r>
                    </a:p>
                    <a:p>
                      <a:pPr algn="ctr"/>
                      <a:endParaRPr lang="it-IT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/>
                        <a:t>Soccombenza</a:t>
                      </a:r>
                    </a:p>
                    <a:p>
                      <a:pPr algn="ctr"/>
                      <a:r>
                        <a:rPr lang="it-IT" sz="1600" b="1" dirty="0"/>
                        <a:t>ripartita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9344">
                <a:tc>
                  <a:txBody>
                    <a:bodyPr/>
                    <a:lstStyle/>
                    <a:p>
                      <a:pPr algn="l"/>
                      <a:r>
                        <a:rPr lang="it-IT" sz="1500" b="1" dirty="0"/>
                        <a:t>90%</a:t>
                      </a:r>
                      <a:r>
                        <a:rPr lang="it-IT" sz="1500" b="1" baseline="0" dirty="0"/>
                        <a:t> </a:t>
                      </a:r>
                      <a:r>
                        <a:rPr lang="it-IT" sz="1500" b="0" baseline="0" dirty="0"/>
                        <a:t>valore controversia.</a:t>
                      </a: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1" dirty="0"/>
                        <a:t>40%</a:t>
                      </a:r>
                      <a:r>
                        <a:rPr lang="it-IT" sz="1500" b="1" baseline="0" dirty="0"/>
                        <a:t> </a:t>
                      </a:r>
                      <a:r>
                        <a:rPr lang="it-IT" sz="1500" b="0" baseline="0" dirty="0"/>
                        <a:t>valore controversia.</a:t>
                      </a: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1" dirty="0"/>
                        <a:t>15%</a:t>
                      </a:r>
                      <a:r>
                        <a:rPr lang="it-IT" sz="1500" b="1" baseline="0" dirty="0"/>
                        <a:t> </a:t>
                      </a:r>
                      <a:r>
                        <a:rPr lang="it-IT" sz="1500" b="0" baseline="0" dirty="0"/>
                        <a:t>valore controversia.</a:t>
                      </a: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1" dirty="0"/>
                        <a:t>100%</a:t>
                      </a:r>
                      <a:r>
                        <a:rPr lang="it-IT" sz="1500" b="1" baseline="0" dirty="0"/>
                        <a:t> </a:t>
                      </a:r>
                      <a:r>
                        <a:rPr lang="it-IT" sz="1500" b="0" baseline="0" dirty="0"/>
                        <a:t>valore controversia.</a:t>
                      </a:r>
                      <a:endParaRPr lang="it-IT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1" dirty="0"/>
                        <a:t>5%</a:t>
                      </a:r>
                    </a:p>
                    <a:p>
                      <a:pPr algn="l"/>
                      <a:r>
                        <a:rPr lang="it-IT" sz="1500" dirty="0"/>
                        <a:t>Valore</a:t>
                      </a:r>
                      <a:r>
                        <a:rPr lang="it-IT" sz="1500" baseline="0" dirty="0"/>
                        <a:t> controversia nel caso in cui l’</a:t>
                      </a:r>
                      <a:endParaRPr lang="it-IT" sz="1500" dirty="0"/>
                    </a:p>
                    <a:p>
                      <a:pPr algn="l"/>
                      <a:r>
                        <a:rPr lang="it-IT" sz="1500" dirty="0"/>
                        <a:t>Ente</a:t>
                      </a:r>
                      <a:r>
                        <a:rPr lang="it-IT" sz="1500" baseline="0" dirty="0"/>
                        <a:t> </a:t>
                      </a:r>
                      <a:r>
                        <a:rPr lang="it-IT" sz="1500" dirty="0"/>
                        <a:t>impositore sia</a:t>
                      </a:r>
                    </a:p>
                    <a:p>
                      <a:pPr algn="l"/>
                      <a:r>
                        <a:rPr lang="it-IT" sz="1500" dirty="0"/>
                        <a:t>«soccombente in</a:t>
                      </a:r>
                    </a:p>
                    <a:p>
                      <a:pPr algn="l"/>
                      <a:r>
                        <a:rPr lang="it-IT" sz="1500" dirty="0"/>
                        <a:t>tutti i precedenti</a:t>
                      </a:r>
                    </a:p>
                    <a:p>
                      <a:pPr algn="l"/>
                      <a:r>
                        <a:rPr lang="it-IT" sz="1500" dirty="0"/>
                        <a:t>gradi di giudizio».</a:t>
                      </a:r>
                    </a:p>
                    <a:p>
                      <a:pPr algn="l"/>
                      <a:endParaRPr lang="it-I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b="1" dirty="0"/>
                        <a:t>100%</a:t>
                      </a:r>
                      <a:r>
                        <a:rPr lang="it-IT" sz="1500" baseline="0" dirty="0"/>
                        <a:t> valore controversia</a:t>
                      </a:r>
                      <a:endParaRPr lang="it-IT" sz="1500" dirty="0"/>
                    </a:p>
                    <a:p>
                      <a:pPr algn="l"/>
                      <a:r>
                        <a:rPr lang="it-IT" sz="1500" dirty="0"/>
                        <a:t>relativamente alla</a:t>
                      </a:r>
                    </a:p>
                    <a:p>
                      <a:pPr algn="l"/>
                      <a:r>
                        <a:rPr lang="it-IT" sz="1500" dirty="0"/>
                        <a:t>parte di atto</a:t>
                      </a:r>
                    </a:p>
                    <a:p>
                      <a:pPr algn="l"/>
                      <a:r>
                        <a:rPr lang="it-IT" sz="1500" dirty="0"/>
                        <a:t>confermata dalla</a:t>
                      </a:r>
                    </a:p>
                    <a:p>
                      <a:pPr algn="l"/>
                      <a:r>
                        <a:rPr lang="it-IT" sz="1500" dirty="0"/>
                        <a:t>pronuncia</a:t>
                      </a:r>
                    </a:p>
                    <a:p>
                      <a:pPr algn="l"/>
                      <a:r>
                        <a:rPr lang="it-IT" sz="1500" dirty="0"/>
                        <a:t>e </a:t>
                      </a:r>
                      <a:r>
                        <a:rPr lang="it-IT" sz="1500" b="1" baseline="0" dirty="0"/>
                        <a:t>(40% o 15%)</a:t>
                      </a:r>
                      <a:r>
                        <a:rPr lang="it-IT" sz="1500" b="1" dirty="0"/>
                        <a:t> </a:t>
                      </a:r>
                      <a:r>
                        <a:rPr lang="it-IT" sz="1500" dirty="0"/>
                        <a:t>per</a:t>
                      </a:r>
                      <a:r>
                        <a:rPr lang="it-IT" sz="1500" baseline="0" dirty="0"/>
                        <a:t> la</a:t>
                      </a:r>
                      <a:r>
                        <a:rPr lang="it-IT" sz="1500" dirty="0"/>
                        <a:t> parte di atto</a:t>
                      </a:r>
                    </a:p>
                    <a:p>
                      <a:pPr algn="l"/>
                      <a:r>
                        <a:rPr lang="it-IT" sz="1500" dirty="0"/>
                        <a:t>annullata.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5E597-6D69-449C-9825-A5A9234DA344}" type="slidenum">
              <a:rPr lang="en-US">
                <a:solidFill>
                  <a:schemeClr val="bg1"/>
                </a:solidFill>
              </a:rPr>
              <a:pPr/>
              <a:t>13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603508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QUANTUM</a:t>
            </a:r>
            <a:b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</a:b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nel caso di perdite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77862" y="2160593"/>
            <a:ext cx="10603508" cy="3881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indent="-338138" algn="ctr">
              <a:spcBef>
                <a:spcPts val="100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La Circolare 2 del 27/01/2023 non dice nulla</a:t>
            </a:r>
          </a:p>
          <a:p>
            <a:pPr marL="338138" indent="-338138" algn="ctr">
              <a:spcBef>
                <a:spcPts val="100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5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indent="-338138">
              <a:spcBef>
                <a:spcPts val="100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Le Circolari dei precedenti condoni prevedevano:</a:t>
            </a:r>
          </a:p>
          <a:p>
            <a:pPr marL="338138" indent="-338138"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Definizione liti con affrancamento perdite: imposta virtuale + imposta richiesta</a:t>
            </a:r>
          </a:p>
          <a:p>
            <a:pPr marL="338138" indent="-338138"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Definizione lite senza affrancamento perdite: solo imposta richiesta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8BB16-8AD9-4D20-A5B8-1F80AC5D7134}" type="slidenum">
              <a:rPr lang="en-US">
                <a:solidFill>
                  <a:schemeClr val="bg1"/>
                </a:solidFill>
              </a:rPr>
              <a:pPr/>
              <a:t>14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747524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QUANTUM</a:t>
            </a:r>
            <a:br>
              <a:rPr lang="it-IT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</a:b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nelle liti relative a sanzioni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77862" y="2204864"/>
            <a:ext cx="10747522" cy="3881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indent="-338138" algn="ctr">
              <a:spcBef>
                <a:spcPts val="100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SANZIONI NON COLLEGATE AL TRIBUTO </a:t>
            </a:r>
          </a:p>
          <a:p>
            <a:pPr marL="338138" indent="-338138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15% se al 01/01/2023 c’è sentenza sfavorevole all’AE. </a:t>
            </a:r>
          </a:p>
          <a:p>
            <a:pPr marL="338138" indent="-338138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40% in tutti gli altri casi.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8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indent="-338138" algn="ctr">
              <a:spcBef>
                <a:spcPts val="100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SANZIONI COLLEGATE AL TRIBUTO</a:t>
            </a:r>
          </a:p>
          <a:p>
            <a:pPr marL="338138" indent="-338138">
              <a:spcBef>
                <a:spcPts val="100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 non dovute se il tributo è stato definito.</a:t>
            </a:r>
            <a:r>
              <a:rPr lang="it-IT" sz="2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 Se il tributo non è stato definito si applicano le regole generali per la definizione degli atti. </a:t>
            </a:r>
            <a:endParaRPr lang="it-IT" sz="28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4BFB-01BF-41BC-8943-9D45E53D9DB1}" type="slidenum">
              <a:rPr lang="en-US">
                <a:solidFill>
                  <a:schemeClr val="bg1"/>
                </a:solidFill>
              </a:rPr>
              <a:pPr/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677865" y="609600"/>
            <a:ext cx="10819530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Casistica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77863" y="1449396"/>
            <a:ext cx="10747522" cy="45926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344266" y="1556792"/>
            <a:ext cx="972108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38138" algn="just"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1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Sentenza che giunge dal 02/01/2023 al 30/06/2023 irrilevante ai fini della determinazione del  </a:t>
            </a:r>
            <a:r>
              <a:rPr lang="it-IT" sz="1800" i="1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quantum:</a:t>
            </a:r>
          </a:p>
          <a:p>
            <a:pPr indent="-338138"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1800" dirty="0">
              <a:solidFill>
                <a:srgbClr val="404040"/>
              </a:solidFill>
              <a:latin typeface="Trebuchet MS" pitchFamily="34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1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     - CGT I GRADO (EX CTP) al 01/01/2023 sfavorevole al contribuente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1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     - CGT II GRADO (EX CTR) al 30/06/2023 favorevole al contribuente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1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Paga sulla base della CGR I GRADO (100% e non 15%).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1800" dirty="0">
              <a:solidFill>
                <a:srgbClr val="404040"/>
              </a:solidFill>
              <a:latin typeface="Trebuchet MS" pitchFamily="34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1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     - CGT I GRADO (EX CTP) al 01/01/2023 favorevole al contribuente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1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     - CGT II GRADO (EX CTR) al 30/06/2023 sfavorevole al contribuente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18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Paga sulla base della CGT I GRADO (40% e non 100%).</a:t>
            </a: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4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72A-42D5-4B7F-8E42-9E828D734CA2}" type="slidenum">
              <a:rPr lang="en-US">
                <a:solidFill>
                  <a:schemeClr val="bg1"/>
                </a:solidFill>
              </a:rPr>
              <a:pPr/>
              <a:t>16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488282" y="1628800"/>
            <a:ext cx="8982739" cy="16462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CONCILIAZIONE AGEVOLATA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704306" y="3356992"/>
            <a:ext cx="8406675" cy="1096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7F7F7F"/>
                </a:solidFill>
                <a:latin typeface="Trebuchet MS" pitchFamily="32" charset="0"/>
                <a:ea typeface="Microsoft YaHei" charset="-122"/>
              </a:rPr>
              <a:t>(ART. 1, COMMI DA 206 A 212, L. 197/2022)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804D-5AF2-4B7E-8F8D-AB9722564E5F}" type="slidenum">
              <a:rPr lang="en-US">
                <a:solidFill>
                  <a:schemeClr val="bg1"/>
                </a:solidFill>
              </a:rPr>
              <a:pPr/>
              <a:t>17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IN COSA CONSISTE?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77862" y="1340768"/>
            <a:ext cx="10315475" cy="470125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algn="just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ACCORDO CONCILIATIVO</a:t>
            </a:r>
            <a:r>
              <a:rPr lang="it-IT" b="1" i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EX 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ART. 48 D.L. 546/1992 </a:t>
            </a: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(STRUMENTO ALTERNATIVO ALLA  DEFINIZIONE AGEVOLATA).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TERMINE: 30 GIUGNO 2023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LITI PENDENTI: IN PRIMO E SECONDO GRADO (ALLA DATA DEL 01/</a:t>
            </a:r>
            <a:r>
              <a:rPr lang="it-IT" b="1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01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/2023).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OGGETTO: ATTI IMPOSITIVI (NO ATTI RISCOSSIVI).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122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CONTROPARTE: SOLO AGENZIA DELLE ENTRATE.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804D-5AF2-4B7E-8F8D-AB9722564E5F}" type="slidenum">
              <a:rPr lang="en-US">
                <a:solidFill>
                  <a:schemeClr val="bg1"/>
                </a:solidFill>
              </a:rPr>
              <a:pPr/>
              <a:t>18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BENEFICI DELL’ACCORDO CONCILIATIVO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77862" y="1724025"/>
            <a:ext cx="10315475" cy="431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algn="just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ctr">
              <a:spcBef>
                <a:spcPts val="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u="sng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ALL’ACCORDO CONCILIATIVO SI APPLICANO: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SANZIONI RIDOTTE AD 1/18 DEL MINIMO PREVISTO DALLA LEGGE 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/>
              <a:t>in deroga all’articolo 48-ter, comma 1, del d.lgs. n. 546 del 1992: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/>
              <a:t>40% minimo previsto dalla legge nel primo grado di giudizio 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/>
              <a:t>50% minimo previsto dalla legge nel secondo grado di giudizio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INTERESSI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804D-5AF2-4B7E-8F8D-AB9722564E5F}" type="slidenum">
              <a:rPr lang="en-US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1019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MODALITA’ </a:t>
            </a:r>
            <a:r>
              <a:rPr lang="it-IT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DI</a:t>
            </a: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 ATTUAZIONE 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77862" y="1724025"/>
            <a:ext cx="10315475" cy="431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ENTRO 20 GIORNI DALLA SOTTOSCRIZIONE DELL’ACCORDO CONCILIATIVO DEVE ESSERE EFFETTUATO 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IL VERSAMENTO </a:t>
            </a: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IN UNICA RATA O MAX 20 RATE TRIMESTRALI </a:t>
            </a: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 COMPENSAZIONE!</a:t>
            </a: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6" name="Freccia in giù 5"/>
          <p:cNvSpPr/>
          <p:nvPr/>
        </p:nvSpPr>
        <p:spPr>
          <a:xfrm>
            <a:off x="5880770" y="2636912"/>
            <a:ext cx="288032" cy="57606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912218" y="4581128"/>
            <a:ext cx="102251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</a:rPr>
              <a:t>DECADENZA DAL BENEFICIO</a:t>
            </a:r>
          </a:p>
          <a:p>
            <a:pPr algn="ctr"/>
            <a:r>
              <a:rPr lang="it-IT" dirty="0"/>
              <a:t> Si decade nel caso di mancato pagamento delle somme dovute o di una delle rate.</a:t>
            </a:r>
          </a:p>
          <a:p>
            <a:pPr algn="ctr"/>
            <a:r>
              <a:rPr lang="it-IT" dirty="0"/>
              <a:t>CONSEGUENZE</a:t>
            </a:r>
          </a:p>
          <a:p>
            <a:pPr algn="just"/>
            <a:r>
              <a:rPr lang="it-IT" dirty="0"/>
              <a:t>Iscrizione a ruolo delle residue somme dovute a titolo di imposta, interessi e sanzioni, nonché della sanzione pari al 45%</a:t>
            </a:r>
          </a:p>
        </p:txBody>
      </p:sp>
      <p:sp>
        <p:nvSpPr>
          <p:cNvPr id="8" name="Rettangolo 7"/>
          <p:cNvSpPr/>
          <p:nvPr/>
        </p:nvSpPr>
        <p:spPr>
          <a:xfrm>
            <a:off x="912218" y="4509120"/>
            <a:ext cx="10297144" cy="1872208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10129242" y="6309320"/>
            <a:ext cx="670647" cy="301752"/>
          </a:xfrm>
        </p:spPr>
        <p:txBody>
          <a:bodyPr/>
          <a:lstStyle/>
          <a:p>
            <a:fld id="{81D8433E-6251-4449-B51C-9B9A95CB6314}" type="slidenum">
              <a:rPr lang="en-US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77861" y="609600"/>
            <a:ext cx="10675516" cy="130723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PIANO DELLA RELAZIONE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icrosoft YaHei" charset="-122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icrosoft YaHei" charset="-122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Microsoft YaHei" charset="-122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90562" y="1716088"/>
            <a:ext cx="11094864" cy="38814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indent="-338138">
              <a:spcBef>
                <a:spcPts val="100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3200" dirty="0">
              <a:solidFill>
                <a:srgbClr val="404040"/>
              </a:solidFill>
              <a:latin typeface="Calibri" pitchFamily="34" charset="0"/>
              <a:ea typeface="Microsoft YaHei" charset="-122"/>
            </a:endParaRPr>
          </a:p>
          <a:p>
            <a:pPr marL="338138" indent="-338138">
              <a:spcBef>
                <a:spcPts val="100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3200" dirty="0">
                <a:solidFill>
                  <a:srgbClr val="404040"/>
                </a:solidFill>
                <a:latin typeface="Calibri" pitchFamily="34" charset="0"/>
                <a:ea typeface="Microsoft YaHei" charset="-122"/>
              </a:rPr>
              <a:t>DEFINIZIONE AGEVOLATA LITI TRIBUTARIE</a:t>
            </a:r>
          </a:p>
          <a:p>
            <a:pPr marL="338138" indent="-338138">
              <a:spcBef>
                <a:spcPts val="100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3200" dirty="0">
                <a:solidFill>
                  <a:srgbClr val="404040"/>
                </a:solidFill>
                <a:latin typeface="Calibri" pitchFamily="34" charset="0"/>
                <a:ea typeface="Microsoft YaHei" charset="-122"/>
              </a:rPr>
              <a:t>CONCILIAZIONE AGEVOLATA</a:t>
            </a:r>
          </a:p>
          <a:p>
            <a:pPr marL="338138" indent="-338138">
              <a:spcBef>
                <a:spcPts val="100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3200" dirty="0">
                <a:solidFill>
                  <a:srgbClr val="404040"/>
                </a:solidFill>
                <a:latin typeface="Calibri" pitchFamily="34" charset="0"/>
                <a:ea typeface="Microsoft YaHei" charset="-122"/>
              </a:rPr>
              <a:t>RINUNCIA AGEVOLATA ALLE CONTROVERSIE</a:t>
            </a:r>
          </a:p>
          <a:p>
            <a:pPr marL="338138" indent="-338138">
              <a:spcBef>
                <a:spcPts val="100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3200" dirty="0">
                <a:solidFill>
                  <a:srgbClr val="404040"/>
                </a:solidFill>
                <a:latin typeface="Calibri" pitchFamily="34" charset="0"/>
                <a:ea typeface="Microsoft YaHei" charset="-122"/>
              </a:rPr>
              <a:t>EFFETTI PENALI DELL’ADESIONE ALLA “TREGUA FISCALE”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0CD2-7087-4B44-B2E8-CCDE5E21CF42}" type="slidenum">
              <a:rPr lang="en-US">
                <a:solidFill>
                  <a:schemeClr val="bg1"/>
                </a:solidFill>
              </a:rPr>
              <a:pPr/>
              <a:t>20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1506543" y="2405063"/>
            <a:ext cx="8550691" cy="1160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RINUNCIA AGEVOLATA ALLE CONTROVERSIE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06543" y="4051308"/>
            <a:ext cx="8838723" cy="1096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7F7F7F"/>
                </a:solidFill>
                <a:latin typeface="Trebuchet MS" pitchFamily="32" charset="0"/>
                <a:ea typeface="Microsoft YaHei" charset="-122"/>
              </a:rPr>
              <a:t>(ART. 1, COMMI DA 213 A 218, L. 197/2022)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804D-5AF2-4B7E-8F8D-AB9722564E5F}" type="slidenum">
              <a:rPr lang="en-US">
                <a:solidFill>
                  <a:schemeClr val="bg1"/>
                </a:solidFill>
              </a:rPr>
              <a:pPr/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731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IN COSA CONSISTE?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77862" y="1724025"/>
            <a:ext cx="10315475" cy="431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algn="just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DEFINIZIONE TRANSATTIVA </a:t>
            </a: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(STRUMENTO ALTERNATIVO ALLA  DEFINIZIONE AGEVOLATA) CON CONSEGUENTE RINUNCIA AL RICORSO PRINCIPALE O INCIDENTALE.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TERMINE: 30 GIUGNO 2023.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LITI PENDENTI: IN CASSAZIONE (ALLA DATA DEL 01/</a:t>
            </a:r>
            <a:r>
              <a:rPr lang="it-IT" b="1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01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/2023).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OGGETTO: ATTI IMPOSITIVI (NO ATTI RISCOSSIVI).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CONTROPARTE: SOLO AGENZIA DELLE ENTRATE.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804D-5AF2-4B7E-8F8D-AB9722564E5F}" type="slidenum">
              <a:rPr lang="en-US">
                <a:solidFill>
                  <a:schemeClr val="bg1"/>
                </a:solidFill>
              </a:rPr>
              <a:pPr/>
              <a:t>22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BENEFICI DELLA RINUNCIA AGEVOLATA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77862" y="1724025"/>
            <a:ext cx="10315475" cy="431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algn="just">
              <a:spcBef>
                <a:spcPts val="0"/>
              </a:spcBef>
              <a:buClr>
                <a:srgbClr val="90C226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ctr">
              <a:spcBef>
                <a:spcPts val="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u="sng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ALLA DEFINIZIONE TRANSATTIVA SI APPLICANO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: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SANZIONI RIDOTTE AD 1/18 DEL MINIMO PREVISTO DALLA LEGGE 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INTERESSI</a:t>
            </a:r>
          </a:p>
          <a:p>
            <a:pPr marL="338138" algn="just">
              <a:spcBef>
                <a:spcPts val="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804D-5AF2-4B7E-8F8D-AB9722564E5F}" type="slidenum">
              <a:rPr lang="en-US">
                <a:solidFill>
                  <a:schemeClr val="bg1"/>
                </a:solidFill>
              </a:rPr>
              <a:pPr/>
              <a:t>23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1019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MODALITA’ </a:t>
            </a:r>
            <a:r>
              <a:rPr lang="it-IT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DI</a:t>
            </a: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 ATTUAZIONE 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77862" y="1724025"/>
            <a:ext cx="10315475" cy="431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ENTRO 20 GIORNI DALLA SOTTOSCRIZIONE DELLA DEFINIZIONE DEVE ESSERE EFFETTUATO</a:t>
            </a: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IL VERSAMENTO INTEGRALE DELLE SOMME DOVUTE.</a:t>
            </a: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 RATEAZIONE!</a:t>
            </a: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 COMPENSAZIONE!</a:t>
            </a: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lnSpc>
                <a:spcPct val="150000"/>
              </a:lnSpc>
              <a:spcBef>
                <a:spcPts val="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F0CD2-7087-4B44-B2E8-CCDE5E21CF42}" type="slidenum">
              <a:rPr lang="en-US">
                <a:solidFill>
                  <a:schemeClr val="bg1"/>
                </a:solidFill>
              </a:rPr>
              <a:pPr/>
              <a:t>24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840210" y="2636912"/>
            <a:ext cx="10873207" cy="1160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EFFETTI PENALI DELL’ADESIONE ALLA “TREGUA FISCALE”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06543" y="4051308"/>
            <a:ext cx="8838723" cy="1096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dirty="0">
              <a:solidFill>
                <a:srgbClr val="7F7F7F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9EFA-B67A-42FA-8B3A-9EB617589F05}" type="slidenum">
              <a:rPr lang="en-US">
                <a:solidFill>
                  <a:schemeClr val="bg1"/>
                </a:solidFill>
              </a:rPr>
              <a:pPr/>
              <a:t>25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200250" y="4221088"/>
            <a:ext cx="8596312" cy="919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dirty="0">
              <a:solidFill>
                <a:srgbClr val="90C226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77863" y="1633538"/>
            <a:ext cx="9458325" cy="4408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  <a:tab pos="94107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  <a:tab pos="94107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1019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IL BENEFICIO DELLO “SCUDO PENALE”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7862" y="1724025"/>
            <a:ext cx="10315475" cy="431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IL BENEFICIO </a:t>
            </a:r>
            <a:r>
              <a:rPr lang="it-IT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DI</a:t>
            </a: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“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NON PUNIBILITA’”.</a:t>
            </a: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E’ REGOLA GENERALE DELL’ORDINAMENTO PER COLORO CHE A DETERMINATE CONDIZIONI ESTINGUONO IL DEBITO OGGETTO DEL </a:t>
            </a:r>
            <a:r>
              <a:rPr lang="it-IT" dirty="0">
                <a:solidFill>
                  <a:srgbClr val="404040"/>
                </a:solidFill>
                <a:latin typeface="Trebuchet MS" panose="020B0603020202020204" pitchFamily="34" charset="0"/>
                <a:ea typeface="Microsoft YaHei" charset="-122"/>
              </a:rPr>
              <a:t>REATO TRIBUTARIO (artt. </a:t>
            </a:r>
            <a:r>
              <a:rPr lang="it-IT" sz="1800" kern="0" dirty="0">
                <a:solidFill>
                  <a:srgbClr val="434343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10-bis, 10-ter e 10-quater, c. 1) </a:t>
            </a:r>
            <a:r>
              <a:rPr lang="it-IT" dirty="0">
                <a:solidFill>
                  <a:srgbClr val="404040"/>
                </a:solidFill>
                <a:latin typeface="Trebuchet MS" panose="020B0603020202020204" pitchFamily="34" charset="0"/>
                <a:ea typeface="Microsoft YaHei" charset="-122"/>
              </a:rPr>
              <a:t> PRIMA DELL’APERTURA </a:t>
            </a:r>
            <a:r>
              <a:rPr lang="it-IT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DEL DIBATTIMENTO.</a:t>
            </a:r>
          </a:p>
          <a:p>
            <a:pPr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 err="1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CASS</a:t>
            </a:r>
            <a:r>
              <a:rPr lang="it-IT" b="1" dirty="0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. PENALE (</a:t>
            </a:r>
            <a:r>
              <a:rPr lang="it-IT" b="1" dirty="0" err="1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SENT</a:t>
            </a:r>
            <a:r>
              <a:rPr lang="it-IT" b="1" dirty="0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. N. 19637/2022, N. 34940/2020)</a:t>
            </a:r>
            <a:endParaRPr lang="it-IT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LE “SPECIALI PROCEDURE CONCILIATIVE” INTERVENUTE NEGLI ANNI RIENTRANO TRA QUELLE INDICATE DALL’ART. 13 </a:t>
            </a:r>
            <a:r>
              <a:rPr lang="it-IT" b="1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D.LGS.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N. 74/2000 QUALI CAUSE </a:t>
            </a:r>
            <a:r>
              <a:rPr lang="it-IT" b="1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DI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ESCLUSIONE DELLA PUNIBILITA’</a:t>
            </a: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280370" y="1726685"/>
            <a:ext cx="7272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38138" algn="ctr">
              <a:spcBef>
                <a:spcPts val="1000"/>
              </a:spcBef>
              <a:buClrTx/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</a:t>
            </a:r>
          </a:p>
        </p:txBody>
      </p:sp>
      <p:sp>
        <p:nvSpPr>
          <p:cNvPr id="11" name="Ovale 10"/>
          <p:cNvSpPr/>
          <p:nvPr/>
        </p:nvSpPr>
        <p:spPr>
          <a:xfrm>
            <a:off x="3432498" y="3573016"/>
            <a:ext cx="4752528" cy="576064"/>
          </a:xfrm>
          <a:prstGeom prst="ellipse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1313" lvl="0" indent="-338138" algn="ctr">
              <a:spcBef>
                <a:spcPts val="1000"/>
              </a:spcBef>
              <a:buClrTx/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i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Ex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ART. 13, </a:t>
            </a:r>
            <a:r>
              <a:rPr lang="it-IT" b="1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D.LGS.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74/2000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768202" y="4437112"/>
            <a:ext cx="10153128" cy="1512168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9EFA-B67A-42FA-8B3A-9EB617589F05}" type="slidenum">
              <a:rPr lang="en-US">
                <a:solidFill>
                  <a:schemeClr val="bg1"/>
                </a:solidFill>
              </a:rPr>
              <a:pPr/>
              <a:t>26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200250" y="4221088"/>
            <a:ext cx="8596312" cy="919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3600" dirty="0">
              <a:solidFill>
                <a:srgbClr val="90C226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77863" y="1633538"/>
            <a:ext cx="9458325" cy="4408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  <a:tab pos="94107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  <a:tab pos="94107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677862" y="609600"/>
            <a:ext cx="10459491" cy="1019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IL BENEFICIO DELLO “SCUDO PENALE”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77862" y="1724025"/>
            <a:ext cx="10315475" cy="4318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“</a:t>
            </a:r>
            <a:r>
              <a:rPr lang="it-IT" b="1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CIRCOSTANZE DEL REATO”.</a:t>
            </a: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DIMINUZIONE DELLE PENE FINO ALLA META’ </a:t>
            </a: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NO PENE ACCESSORIE</a:t>
            </a: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PATTEGGIAMENTO </a:t>
            </a:r>
          </a:p>
          <a:p>
            <a:pPr indent="-338138" algn="ctr">
              <a:lnSpc>
                <a:spcPct val="15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PER COLORO CHE A DETERMINATE CONDIZIONI ESTINGUONO IL DEBITO OGGETTO DEL REATO TRIBUTARIO PRIMA DELLA DICHIARAZIONE </a:t>
            </a:r>
            <a:r>
              <a:rPr lang="it-IT" dirty="0" err="1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DI</a:t>
            </a:r>
            <a:r>
              <a:rPr lang="it-IT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 APERTURA DEL DIBATTIMENTO I GRADO.</a:t>
            </a:r>
          </a:p>
          <a:p>
            <a:pPr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352378" y="2060848"/>
            <a:ext cx="7272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lvl="0" indent="-338138" algn="ctr">
              <a:spcBef>
                <a:spcPts val="1000"/>
              </a:spcBef>
              <a:buClrTx/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</a:t>
            </a:r>
          </a:p>
        </p:txBody>
      </p:sp>
      <p:sp>
        <p:nvSpPr>
          <p:cNvPr id="11" name="Ovale 10"/>
          <p:cNvSpPr/>
          <p:nvPr/>
        </p:nvSpPr>
        <p:spPr>
          <a:xfrm>
            <a:off x="3360490" y="2348880"/>
            <a:ext cx="4752528" cy="792088"/>
          </a:xfrm>
          <a:prstGeom prst="ellipse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1313" lvl="0" indent="-338138" algn="ctr">
              <a:spcBef>
                <a:spcPts val="1000"/>
              </a:spcBef>
              <a:buClrTx/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b="1" i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Ex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ART. 13 BIS, </a:t>
            </a:r>
            <a:r>
              <a:rPr lang="it-IT" b="1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D.LGS.</a:t>
            </a:r>
            <a:r>
              <a:rPr lang="it-IT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74/2000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920330" y="2996952"/>
            <a:ext cx="820891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STUDIO LEGALE TRIBUTARIO LEO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10201250" y="6237312"/>
            <a:ext cx="670647" cy="301752"/>
          </a:xfrm>
        </p:spPr>
        <p:txBody>
          <a:bodyPr/>
          <a:lstStyle/>
          <a:p>
            <a:fld id="{BC219399-C4B1-47D8-ABA0-F06319AE890D}" type="slidenum">
              <a:rPr lang="en-US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506542" y="2405071"/>
            <a:ext cx="8982745" cy="16462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DEFINIZIONE AGEVOLATA LITI TRIBUTARIE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506537" y="4051308"/>
            <a:ext cx="9054753" cy="1096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ts val="1000"/>
              </a:spcBef>
              <a:buClrTx/>
              <a:buSzPct val="8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>
                <a:solidFill>
                  <a:srgbClr val="7F7F7F"/>
                </a:solidFill>
                <a:latin typeface="Trebuchet MS" pitchFamily="32" charset="0"/>
                <a:ea typeface="Microsoft YaHei" charset="-122"/>
              </a:rPr>
              <a:t>(ART. 1, COMMI da 186 A 205, L. 197/2022)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37AE1-BE50-4C65-9FC4-372FA2B341BA}" type="slidenum">
              <a:rPr lang="en-US">
                <a:solidFill>
                  <a:schemeClr val="bg1"/>
                </a:solidFill>
              </a:rPr>
              <a:pPr/>
              <a:t>4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677868" y="609600"/>
            <a:ext cx="10315475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RIFERIMENTI PRASSI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77868" y="1700808"/>
            <a:ext cx="10617795" cy="401716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CIRCOLARE AE N. 2/2023 – L. 197/2022</a:t>
            </a: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CIRCOLARE AE N. 6/2019 – ART. 6, D.L. 119/2018</a:t>
            </a:r>
          </a:p>
          <a:p>
            <a:pPr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CIRCOLARE AE N. 22/2017 – ART. 11 D.L. 50/2017</a:t>
            </a:r>
          </a:p>
          <a:p>
            <a:pPr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Documento </a:t>
            </a:r>
            <a:r>
              <a:rPr lang="it-IT" sz="2800" b="1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CNDEC proposte di modifica –febbraio 2023</a:t>
            </a:r>
          </a:p>
          <a:p>
            <a:pPr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Documento di ricerca dell’8 marzo CNDEC- FNC</a:t>
            </a:r>
          </a:p>
          <a:p>
            <a:pPr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800" b="1" dirty="0">
              <a:solidFill>
                <a:srgbClr val="404040"/>
              </a:solidFill>
              <a:latin typeface="Trebuchet MS" pitchFamily="34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37AE1-BE50-4C65-9FC4-372FA2B341BA}" type="slidenum">
              <a:rPr lang="en-US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677868" y="609600"/>
            <a:ext cx="10315475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QUALI SONO LE LITI FISCALI DEFINIBILI?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63579" y="1716094"/>
            <a:ext cx="10617795" cy="401716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8138" indent="-338138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OGGETTO: ATTI IMPOSITIVI E ATTI RISCOSSIVI</a:t>
            </a:r>
          </a:p>
          <a:p>
            <a:pPr marL="338138" indent="-338138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CONTROPARTE: AGENZIA DELLE ENTRATE E AGENZIA DELLE DOGANE. </a:t>
            </a: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Entro il  31 marzo 2023 possono aderire anche gli Enti territoriali</a:t>
            </a:r>
          </a:p>
          <a:p>
            <a:pPr marL="338138" indent="-338138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NOTIFICA RICORSO DI PRIMO GRADO: ENTRO IL 1° GENNAIO 2023 </a:t>
            </a: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(anche ricorso non ancora iscritto a ruolo purché già notificato)</a:t>
            </a:r>
          </a:p>
          <a:p>
            <a:pPr marL="338138" indent="-338138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LITE PENDENTE: IN OGNI STATO E GRADO DEL GIUDIZIO</a:t>
            </a:r>
          </a:p>
          <a:p>
            <a:pPr marL="341313" indent="-338138" algn="just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800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56234" y="620688"/>
            <a:ext cx="9937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ATTI DEFINIBILI 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96194" y="1628800"/>
            <a:ext cx="10617795" cy="302434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numCol="2"/>
          <a:lstStyle/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u="sng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SI DEFINIZIONE</a:t>
            </a: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8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Atti aventi natura impositiva</a:t>
            </a: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Es. avvisi di accertamento, atti di irrogazione sanzioni, atti di recupero (anche inammissibili).</a:t>
            </a: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b="1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Atti aventi natura </a:t>
            </a:r>
            <a:r>
              <a:rPr lang="it-IT" sz="2500" b="1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riscossiva</a:t>
            </a:r>
            <a:endParaRPr lang="it-IT" sz="2500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Es. cartelle di pagamento ecc.</a:t>
            </a: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800" b="1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5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spcBef>
                <a:spcPts val="1000"/>
              </a:spcBef>
              <a:buClrTx/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400" b="1" u="sng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 algn="ctr">
              <a:spcBef>
                <a:spcPts val="1000"/>
              </a:spcBef>
              <a:buClrTx/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400" b="1" u="sng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 DEFINIZIONE</a:t>
            </a: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5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Dinieghi espressi o taciti di rimborso, spettanza agevolazioni, controversie valore indeterminabile.</a:t>
            </a:r>
          </a:p>
          <a:p>
            <a:pPr marL="341313" indent="-338138" algn="ctr">
              <a:spcBef>
                <a:spcPts val="1000"/>
              </a:spcBef>
              <a:buClrTx/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4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Autotutele parziali, impugnazioni parziali, conciliazioni parziali,  giudicato parziale </a:t>
            </a:r>
            <a:r>
              <a:rPr lang="it-IT" sz="2400" dirty="0" err="1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fav</a:t>
            </a:r>
            <a:r>
              <a:rPr lang="it-IT" sz="24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. o non </a:t>
            </a:r>
            <a:r>
              <a:rPr lang="it-IT" sz="2400" dirty="0" err="1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fav</a:t>
            </a:r>
            <a:r>
              <a:rPr lang="it-IT" sz="2400" dirty="0">
                <a:solidFill>
                  <a:srgbClr val="404040"/>
                </a:solidFill>
                <a:latin typeface="Trebuchet MS" pitchFamily="34" charset="0"/>
                <a:ea typeface="Microsoft YaHei" charset="-122"/>
              </a:rPr>
              <a:t>.</a:t>
            </a:r>
          </a:p>
          <a:p>
            <a:pPr marL="341313" indent="-338138" algn="ctr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4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Controversie concernenti risorse proprie tradizionali U.E. e recupero aiuti di stato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561290" y="6488668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1E837AE1-BE50-4C65-9FC4-372FA2B341BA}" type="slidenum">
              <a:rPr lang="en-US" sz="1200" smtClean="0"/>
              <a:pPr/>
              <a:t>6</a:t>
            </a:fld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7E88E-7136-4FA1-BC87-1ACBB87F6462}" type="slidenum">
              <a:rPr lang="en-US">
                <a:solidFill>
                  <a:schemeClr val="bg1"/>
                </a:solidFill>
              </a:rPr>
              <a:pPr/>
              <a:t>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77868" y="609600"/>
            <a:ext cx="10819526" cy="87518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AVVIO DEL PROCEDIMENTO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77862" y="1484785"/>
            <a:ext cx="11107564" cy="45572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17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17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768203" y="1772822"/>
            <a:ext cx="1044116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sz="2000" dirty="0">
                <a:latin typeface="+mj-lt"/>
              </a:rPr>
              <a:t>• </a:t>
            </a:r>
            <a:r>
              <a:rPr lang="it-IT" sz="2000" b="1" dirty="0">
                <a:latin typeface="+mj-lt"/>
              </a:rPr>
              <a:t>Chi presenta la domanda? </a:t>
            </a:r>
          </a:p>
          <a:p>
            <a:pPr algn="just"/>
            <a:r>
              <a:rPr lang="it-IT" sz="2000" dirty="0"/>
              <a:t>Il soggetto che ha proposto l’atto introduttivo del giudizio o chi vi è subentrato o ne ha la legittimazione a titolo universale o particolare.</a:t>
            </a:r>
          </a:p>
          <a:p>
            <a:pPr algn="just"/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 </a:t>
            </a:r>
            <a:r>
              <a:rPr lang="it-IT" sz="2000" b="1" dirty="0">
                <a:latin typeface="+mj-lt"/>
              </a:rPr>
              <a:t>Termine presentazione domanda e pagamento?</a:t>
            </a:r>
          </a:p>
          <a:p>
            <a:pPr algn="just"/>
            <a:r>
              <a:rPr lang="it-IT" sz="2000" dirty="0"/>
              <a:t>30 giugno 2023. </a:t>
            </a:r>
          </a:p>
          <a:p>
            <a:pPr algn="just"/>
            <a:r>
              <a:rPr lang="it-IT" sz="2000" dirty="0"/>
              <a:t>Va presentata una domanda autonoma per ciascun atto impugnato (definizione integrale dell’atto).</a:t>
            </a:r>
          </a:p>
          <a:p>
            <a:pPr algn="just"/>
            <a:endParaRPr lang="it-IT" sz="2000" dirty="0"/>
          </a:p>
          <a:p>
            <a:pPr algn="just">
              <a:buFont typeface="Arial" pitchFamily="34" charset="0"/>
              <a:buChar char="•"/>
            </a:pPr>
            <a:r>
              <a:rPr lang="it-IT" sz="2000" dirty="0"/>
              <a:t> </a:t>
            </a:r>
            <a:r>
              <a:rPr lang="it-IT" sz="2000" b="1" dirty="0">
                <a:latin typeface="+mj-lt"/>
              </a:rPr>
              <a:t>Modalità di pagamento?</a:t>
            </a:r>
          </a:p>
          <a:p>
            <a:pPr algn="just"/>
            <a:r>
              <a:rPr lang="it-IT" sz="2000" dirty="0">
                <a:latin typeface="Arial" pitchFamily="34" charset="0"/>
                <a:cs typeface="Arial" pitchFamily="34" charset="0"/>
              </a:rPr>
              <a:t>Unica soluzione o prima rata (</a:t>
            </a:r>
            <a:r>
              <a:rPr lang="it-IT" sz="2000" i="1" dirty="0" err="1">
                <a:latin typeface="Arial" pitchFamily="34" charset="0"/>
                <a:cs typeface="Arial" pitchFamily="34" charset="0"/>
              </a:rPr>
              <a:t>max</a:t>
            </a:r>
            <a:r>
              <a:rPr lang="it-IT" sz="2000" dirty="0">
                <a:latin typeface="Arial" pitchFamily="34" charset="0"/>
                <a:cs typeface="Arial" pitchFamily="34" charset="0"/>
              </a:rPr>
              <a:t> 20 rate trimestrali per importi superiori a mille euro). Non è ammessa compensazione. E’ ammesso lo scomputo delle somme già versate a qualunque titolo in pendenza di giudizio.</a:t>
            </a:r>
          </a:p>
          <a:p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B633-7816-4B8A-8696-F8A2A42A7EFE}" type="slidenum">
              <a:rPr lang="en-US">
                <a:solidFill>
                  <a:schemeClr val="bg1"/>
                </a:solidFill>
              </a:rPr>
              <a:pPr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677867" y="609600"/>
            <a:ext cx="10459491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IPOTESI </a:t>
            </a:r>
            <a:r>
              <a:rPr lang="it-IT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DI</a:t>
            </a: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 LITE PENDENTE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52178" y="1628800"/>
            <a:ext cx="10792990" cy="3881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8138" algn="just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endParaRPr lang="it-IT" sz="2400" b="1" u="sng" dirty="0">
              <a:solidFill>
                <a:srgbClr val="404040"/>
              </a:solidFill>
              <a:latin typeface="Arial" pitchFamily="34" charset="0"/>
              <a:ea typeface="Microsoft YaHei" charset="-122"/>
              <a:cs typeface="Arial" pitchFamily="34" charset="0"/>
            </a:endParaRPr>
          </a:p>
          <a:p>
            <a:pPr marL="342900" indent="-338138" algn="just">
              <a:spcBef>
                <a:spcPts val="1000"/>
              </a:spcBef>
              <a:buClrTx/>
              <a:buSzPct val="80000"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it-IT" sz="2400" b="1" u="sng" dirty="0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NO</a:t>
            </a:r>
            <a:r>
              <a:rPr lang="it-IT" sz="2400" b="1" dirty="0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 sentenza passata in giudicato alla presentazione della domanda:</a:t>
            </a:r>
          </a:p>
          <a:p>
            <a:pPr marL="747712" indent="-742950" algn="just">
              <a:spcBef>
                <a:spcPts val="1000"/>
              </a:spcBef>
              <a:buClrTx/>
              <a:buSzPct val="80000"/>
              <a:buFont typeface="+mj-lt"/>
              <a:buAutoNum type="alphaUcPeriod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it-IT" sz="3600" b="1" i="1" dirty="0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Sub </a:t>
            </a:r>
            <a:r>
              <a:rPr lang="it-IT" sz="3600" b="1" i="1" dirty="0" err="1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iudice</a:t>
            </a:r>
            <a:endParaRPr lang="it-IT" sz="3600" b="1" i="1" dirty="0">
              <a:solidFill>
                <a:srgbClr val="404040"/>
              </a:solidFill>
              <a:latin typeface="Arial" pitchFamily="34" charset="0"/>
              <a:ea typeface="Microsoft YaHei" charset="-122"/>
              <a:cs typeface="Arial" pitchFamily="34" charset="0"/>
            </a:endParaRPr>
          </a:p>
          <a:p>
            <a:pPr marL="747712" indent="-742950" algn="just">
              <a:spcBef>
                <a:spcPts val="1000"/>
              </a:spcBef>
              <a:buClrTx/>
              <a:buSzPct val="80000"/>
              <a:buFont typeface="+mj-lt"/>
              <a:buAutoNum type="alphaUcPeriod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  <a:tab pos="9410700" algn="l"/>
              </a:tabLst>
            </a:pPr>
            <a:r>
              <a:rPr lang="it-IT" sz="3600" b="1" dirty="0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No </a:t>
            </a:r>
            <a:r>
              <a:rPr lang="it-IT" sz="3600" b="1" i="1" dirty="0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sub </a:t>
            </a:r>
            <a:r>
              <a:rPr lang="it-IT" sz="3600" b="1" i="1" dirty="0" err="1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iudice</a:t>
            </a:r>
            <a:r>
              <a:rPr lang="it-IT" sz="3600" b="1" i="1" dirty="0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 </a:t>
            </a:r>
            <a:r>
              <a:rPr lang="it-IT" sz="3600" b="1" dirty="0">
                <a:solidFill>
                  <a:srgbClr val="404040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ma con sentenza impugnabile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D96C6-CA71-40F3-A2CD-F1F046CAA909}" type="slidenum">
              <a:rPr lang="en-US">
                <a:solidFill>
                  <a:schemeClr val="bg1"/>
                </a:solidFill>
              </a:rPr>
              <a:pPr/>
              <a:t>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77861" y="609600"/>
            <a:ext cx="10675516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LITE PENDENTE</a:t>
            </a:r>
            <a:b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</a:b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A. </a:t>
            </a:r>
            <a:r>
              <a:rPr lang="it-IT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Sub </a:t>
            </a:r>
            <a:r>
              <a:rPr lang="it-IT" sz="3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iudice</a:t>
            </a:r>
            <a:r>
              <a:rPr lang="it-IT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 </a:t>
            </a:r>
            <a:r>
              <a:rPr lang="it-IT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tka Display" pitchFamily="2" charset="0"/>
                <a:ea typeface="Microsoft YaHei" charset="-122"/>
              </a:rPr>
              <a:t> 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77867" y="2160588"/>
            <a:ext cx="11107563" cy="342865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numCol="1"/>
          <a:lstStyle/>
          <a:p>
            <a:pPr marL="457200" indent="-457200" algn="just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Sospensione: facoltà della parte (opportunità/necessità nel caso di lite in Cassazione</a:t>
            </a:r>
          </a:p>
          <a:p>
            <a:pPr marL="457200" indent="-457200" algn="just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Entro il 10/07/2023 deposito documenti in giudizio (domanda + pagamento)</a:t>
            </a:r>
          </a:p>
          <a:p>
            <a:pPr marL="457200" indent="-457200" algn="just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u="sng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Estinzione del giudizio</a:t>
            </a:r>
          </a:p>
          <a:p>
            <a:pPr marL="457200" indent="-457200" algn="just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Notifica diniego entro il 31/07/2024</a:t>
            </a:r>
          </a:p>
          <a:p>
            <a:pPr marL="457200" indent="-457200" algn="just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Impugnazione diniego entro 60 </a:t>
            </a:r>
            <a:r>
              <a:rPr lang="it-IT" sz="2200" dirty="0" err="1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gg</a:t>
            </a: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dalla notifica</a:t>
            </a:r>
          </a:p>
          <a:p>
            <a:pPr marL="457200" indent="-457200" algn="just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2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ctr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b="1" dirty="0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LA REVOCAZIONE DEL PROVVEDIMENTO DI ESTINZIONE DEVE ESSERE RICHIESTA CONGIUNTAMENTE ALL’IMPUGNAZIONE DEL DINIEGO</a:t>
            </a:r>
          </a:p>
          <a:p>
            <a:pPr marL="457200" indent="-457200" algn="r">
              <a:lnSpc>
                <a:spcPct val="8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2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200" dirty="0">
                <a:solidFill>
                  <a:srgbClr val="404040"/>
                </a:solidFill>
                <a:latin typeface="Trebuchet MS" pitchFamily="32" charset="0"/>
                <a:ea typeface="Microsoft YaHei" charset="-122"/>
              </a:rPr>
              <a:t>      </a:t>
            </a: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C00000"/>
              </a:solidFill>
              <a:latin typeface="Trebuchet MS" pitchFamily="32" charset="0"/>
              <a:ea typeface="Microsoft YaHei" charset="-122"/>
            </a:endParaRPr>
          </a:p>
          <a:p>
            <a:pPr marL="457200" indent="-457200" algn="just">
              <a:lnSpc>
                <a:spcPct val="150000"/>
              </a:lnSpc>
              <a:spcBef>
                <a:spcPts val="1000"/>
              </a:spcBef>
              <a:buClr>
                <a:srgbClr val="C00000"/>
              </a:buClr>
              <a:buSzPct val="8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it-IT" sz="2000" dirty="0">
                <a:solidFill>
                  <a:srgbClr val="C00000"/>
                </a:solidFill>
                <a:latin typeface="Trebuchet MS" pitchFamily="32" charset="0"/>
                <a:ea typeface="Microsoft YaHei" charset="-122"/>
              </a:rPr>
              <a:t>		</a:t>
            </a:r>
          </a:p>
          <a:p>
            <a:pPr marL="342900" indent="-338138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20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13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  <a:p>
            <a:pPr marL="341313" indent="-338138">
              <a:lnSpc>
                <a:spcPct val="80000"/>
              </a:lnSpc>
              <a:spcBef>
                <a:spcPts val="1000"/>
              </a:spcBef>
              <a:buClrTx/>
              <a:buSzPct val="80000"/>
              <a:buFontTx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it-IT" sz="1300" dirty="0">
              <a:solidFill>
                <a:srgbClr val="404040"/>
              </a:solidFill>
              <a:latin typeface="Trebuchet MS" pitchFamily="32" charset="0"/>
              <a:ea typeface="Microsoft YaHei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Trebuchet MS"/>
        <a:ea typeface="Microsoft YaHei"/>
        <a:cs typeface=""/>
      </a:majorFont>
      <a:minorFont>
        <a:latin typeface="Trebuchet MS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839</TotalTime>
  <Words>1451</Words>
  <Application>Microsoft Office PowerPoint</Application>
  <PresentationFormat>Personalizzato</PresentationFormat>
  <Paragraphs>280</Paragraphs>
  <Slides>27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27</vt:i4>
      </vt:variant>
    </vt:vector>
  </HeadingPairs>
  <TitlesOfParts>
    <vt:vector size="38" baseType="lpstr">
      <vt:lpstr>Arial</vt:lpstr>
      <vt:lpstr>Calibri</vt:lpstr>
      <vt:lpstr>Century Gothic</vt:lpstr>
      <vt:lpstr>Sitka Display</vt:lpstr>
      <vt:lpstr>Times New Roman</vt:lpstr>
      <vt:lpstr>Trebuchet MS</vt:lpstr>
      <vt:lpstr>Verdana</vt:lpstr>
      <vt:lpstr>Wingdings</vt:lpstr>
      <vt:lpstr>Wingdings 2</vt:lpstr>
      <vt:lpstr>Tema di Office</vt:lpstr>
      <vt:lpstr>Verve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ChiaraCandido</dc:creator>
  <cp:lastModifiedBy>fp517</cp:lastModifiedBy>
  <cp:revision>107</cp:revision>
  <cp:lastPrinted>2019-01-25T08:03:08Z</cp:lastPrinted>
  <dcterms:created xsi:type="dcterms:W3CDTF">2014-09-12T02:18:09Z</dcterms:created>
  <dcterms:modified xsi:type="dcterms:W3CDTF">2023-03-13T11:27:56Z</dcterms:modified>
</cp:coreProperties>
</file>